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8"/>
  </p:notesMasterIdLst>
  <p:handoutMasterIdLst>
    <p:handoutMasterId r:id="rId19"/>
  </p:handoutMasterIdLst>
  <p:sldIdLst>
    <p:sldId id="621" r:id="rId2"/>
    <p:sldId id="622" r:id="rId3"/>
    <p:sldId id="623" r:id="rId4"/>
    <p:sldId id="624" r:id="rId5"/>
    <p:sldId id="625" r:id="rId6"/>
    <p:sldId id="626" r:id="rId7"/>
    <p:sldId id="627" r:id="rId8"/>
    <p:sldId id="628" r:id="rId9"/>
    <p:sldId id="629" r:id="rId10"/>
    <p:sldId id="630" r:id="rId11"/>
    <p:sldId id="631" r:id="rId12"/>
    <p:sldId id="633" r:id="rId13"/>
    <p:sldId id="634" r:id="rId14"/>
    <p:sldId id="632" r:id="rId15"/>
    <p:sldId id="635" r:id="rId16"/>
    <p:sldId id="63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unctions" id="{51A31BE2-B6F2-4454-A16B-305C160F82DF}">
          <p14:sldIdLst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3"/>
            <p14:sldId id="634"/>
            <p14:sldId id="632"/>
            <p14:sldId id="635"/>
            <p14:sldId id="63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CC0099"/>
    <a:srgbClr val="CC3399"/>
    <a:srgbClr val="CC0000"/>
    <a:srgbClr val="EAEAEA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4" autoAdjust="0"/>
    <p:restoredTop sz="94638" autoAdjust="0"/>
  </p:normalViewPr>
  <p:slideViewPr>
    <p:cSldViewPr>
      <p:cViewPr varScale="1">
        <p:scale>
          <a:sx n="67" d="100"/>
          <a:sy n="67" d="100"/>
        </p:scale>
        <p:origin x="-1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0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1B414-B4B6-44C4-97E2-6CF486E5BFCD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A5048-BF07-4214-8E02-A0486D24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35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5011A8-14A0-46DC-8704-AB356B562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03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011A8-14A0-46DC-8704-AB356B562A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2541-2A29-472B-B1FF-11B6472DC7A3}" type="datetime1">
              <a:rPr lang="en-US" smtClean="0"/>
              <a:t>6/15/2014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>
                <a:solidFill>
                  <a:schemeClr val="accent1">
                    <a:tint val="20000"/>
                  </a:schemeClr>
                </a:solidFill>
              </a:rPr>
              <a:t>Feb-19-2013</a:t>
            </a:r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E509-71A0-4057-B9EF-7EAC6EE31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8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C934-A5C3-48D9-AC8B-EB64B6225C36}" type="datetime1">
              <a:rPr lang="en-US" smtClean="0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2412-27B7-41EF-9782-5B86628B2A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6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B0C7-1426-4101-B9EC-0C7BE2D46DF0}" type="datetime1">
              <a:rPr lang="en-US" smtClean="0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714F-8545-4308-8F47-A44806800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2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7B5-9E0D-452D-92AD-1522E58282B6}" type="datetime1">
              <a:rPr lang="en-US" smtClean="0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E4F-E399-4348-9FB5-11A7FC513A21}" type="datetime1">
              <a:rPr lang="en-US" smtClean="0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3791-ED6C-41A9-9553-5EAD255C3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5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6B58-038C-4E6A-84E2-9C43594C0A8E}" type="datetime1">
              <a:rPr lang="en-US" smtClean="0"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0EB0-0A8F-46E0-9DFC-EE94E8CFB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3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E37D-7EC5-49AD-B0A6-4C6AFE8D6529}" type="datetime1">
              <a:rPr lang="en-US" smtClean="0"/>
              <a:t>6/15/2014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D943-5E0B-4924-BEA6-50D6FCFAF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1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D3F2-C849-48C5-B78F-19D030A4351B}" type="datetime1">
              <a:rPr lang="en-US" smtClean="0"/>
              <a:t>6/15/2014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r>
              <a:rPr kumimoji="0" lang="en-US" sz="1000" smtClean="0">
                <a:solidFill>
                  <a:schemeClr val="tx2">
                    <a:shade val="50000"/>
                  </a:schemeClr>
                </a:solidFill>
              </a:rPr>
              <a:t>Feb-19-2013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0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D18-B144-462A-8F9D-1D4B5F708E4B}" type="datetime1">
              <a:rPr lang="en-US" smtClean="0"/>
              <a:t>6/15/2014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376E-DBB1-444C-AAFE-093D22F79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1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A2E3-4B25-4DCF-A841-71E0FDDCB95B}" type="datetime1">
              <a:rPr lang="en-US" smtClean="0"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EF92-8271-4CA8-A9EF-41AA27307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0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786F-60EB-43B1-9F71-0215D59863F8}" type="datetime1">
              <a:rPr lang="en-US" smtClean="0"/>
              <a:t>6/15/2014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>
                <a:solidFill>
                  <a:schemeClr val="tx1"/>
                </a:solidFill>
              </a:rPr>
              <a:t>Feb-19-2013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E35F-3833-4280-851B-461A05ACF8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5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75E91-84CD-45E3-BF53-4EBBF134EAE6}" type="datetime1">
              <a:rPr lang="en-US" smtClean="0"/>
              <a:t>6/15/2014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r>
              <a:rPr kumimoji="0" lang="en-US" sz="1000" smtClean="0">
                <a:solidFill>
                  <a:schemeClr val="tx2">
                    <a:shade val="50000"/>
                  </a:schemeClr>
                </a:solidFill>
              </a:rPr>
              <a:t>Feb-19-2013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9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03_Navigation.ppt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Tomboulian@yahoo.com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493907"/>
            <a:ext cx="5791200" cy="3962400"/>
          </a:xfrm>
        </p:spPr>
        <p:txBody>
          <a:bodyPr>
            <a:noAutofit/>
          </a:bodyPr>
          <a:lstStyle/>
          <a:p>
            <a:r>
              <a:rPr lang="en-US" sz="6600" dirty="0" smtClean="0"/>
              <a:t>Introduction to Formulas and Functions</a:t>
            </a:r>
            <a:endParaRPr lang="en-US" sz="6600" dirty="0"/>
          </a:p>
        </p:txBody>
      </p:sp>
      <p:pic>
        <p:nvPicPr>
          <p:cNvPr id="6" name="Picture 5" descr="exc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" y="276225"/>
            <a:ext cx="2381250" cy="2381250"/>
          </a:xfrm>
          <a:prstGeom prst="rect">
            <a:avLst/>
          </a:prstGeom>
        </p:spPr>
      </p:pic>
      <p:pic>
        <p:nvPicPr>
          <p:cNvPr id="7" name="Picture 6" descr="http://www.bridgeschristianchurch.org/images/library/compus.pn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181600"/>
            <a:ext cx="1676400" cy="1274707"/>
          </a:xfrm>
          <a:prstGeom prst="rect">
            <a:avLst/>
          </a:prstGeom>
          <a:noFill/>
        </p:spPr>
      </p:pic>
      <p:pic>
        <p:nvPicPr>
          <p:cNvPr id="107522" name="Picture 2" descr="File:Greek uc sigma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143000"/>
            <a:ext cx="2990015" cy="37338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3791-ED6C-41A9-9553-5EAD255C390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971800" y="280987"/>
            <a:ext cx="3505200" cy="175260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Nolan Tomboulian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Tomboulian@yahoo.com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Tomboulian.wikispaces.com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27709" y="2819400"/>
            <a:ext cx="4772891" cy="3200400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Mathematical and Trig</a:t>
            </a:r>
          </a:p>
          <a:p>
            <a:pPr lvl="1"/>
            <a:r>
              <a:rPr lang="en-US" b="1" dirty="0" smtClean="0"/>
              <a:t>Financial</a:t>
            </a:r>
          </a:p>
          <a:p>
            <a:pPr lvl="1"/>
            <a:r>
              <a:rPr lang="en-US" b="1" dirty="0" smtClean="0"/>
              <a:t>Logical</a:t>
            </a:r>
          </a:p>
          <a:p>
            <a:pPr lvl="1"/>
            <a:r>
              <a:rPr lang="en-US" b="1" dirty="0" smtClean="0"/>
              <a:t>Date and Time</a:t>
            </a:r>
          </a:p>
          <a:p>
            <a:pPr lvl="1"/>
            <a:r>
              <a:rPr lang="en-US" b="1" dirty="0" smtClean="0"/>
              <a:t>TEXT Manipulation </a:t>
            </a:r>
          </a:p>
          <a:p>
            <a:pPr lvl="1"/>
            <a:r>
              <a:rPr lang="en-US" b="1" dirty="0" smtClean="0"/>
              <a:t>Lookup and Reference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23AF-6754-4291-B8F4-D34C2A5607BA}" type="slidenum">
              <a:rPr lang="en-US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66" y="955964"/>
            <a:ext cx="6711667" cy="186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5800" y="32766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800" b="1" dirty="0" smtClean="0"/>
              <a:t>More Functions</a:t>
            </a:r>
            <a:endParaRPr lang="en-US" sz="2800" b="1" dirty="0"/>
          </a:p>
          <a:p>
            <a:pPr lvl="2"/>
            <a:r>
              <a:rPr lang="en-US" sz="2800" b="1" dirty="0"/>
              <a:t>Informational</a:t>
            </a:r>
          </a:p>
          <a:p>
            <a:pPr lvl="2"/>
            <a:r>
              <a:rPr lang="en-US" sz="2800" b="1" dirty="0"/>
              <a:t>Statistical</a:t>
            </a:r>
          </a:p>
          <a:p>
            <a:pPr lvl="2"/>
            <a:r>
              <a:rPr lang="en-US" sz="2800" b="1" dirty="0"/>
              <a:t>Engineering</a:t>
            </a:r>
          </a:p>
          <a:p>
            <a:pPr lvl="2"/>
            <a:r>
              <a:rPr lang="en-US" sz="2800" b="1" dirty="0"/>
              <a:t>Cube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50" y="990600"/>
            <a:ext cx="7853549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Functions are entered into a cell by:</a:t>
            </a:r>
          </a:p>
          <a:p>
            <a:pPr lvl="1"/>
            <a:r>
              <a:rPr lang="en-US" dirty="0" smtClean="0"/>
              <a:t>Typing the function directly into the cell (preceded by an =)</a:t>
            </a:r>
          </a:p>
          <a:p>
            <a:pPr lvl="1"/>
            <a:r>
              <a:rPr lang="en-US" dirty="0" smtClean="0"/>
              <a:t>Use the </a:t>
            </a:r>
            <a:r>
              <a:rPr lang="en-US" b="1" dirty="0" smtClean="0"/>
              <a:t>Insert</a:t>
            </a:r>
            <a:r>
              <a:rPr lang="en-US" dirty="0" smtClean="0"/>
              <a:t> </a:t>
            </a:r>
            <a:r>
              <a:rPr lang="en-US" b="1" dirty="0" smtClean="0"/>
              <a:t>Function</a:t>
            </a:r>
            <a:r>
              <a:rPr lang="en-US" dirty="0" smtClean="0"/>
              <a:t> </a:t>
            </a:r>
            <a:r>
              <a:rPr lang="en-US" b="1" dirty="0" smtClean="0"/>
              <a:t>button</a:t>
            </a:r>
            <a:r>
              <a:rPr lang="en-US" dirty="0" smtClean="0"/>
              <a:t> on the Formula Bar, which opens an </a:t>
            </a:r>
            <a:r>
              <a:rPr lang="en-US" b="1" dirty="0" smtClean="0"/>
              <a:t>Insert</a:t>
            </a:r>
            <a:r>
              <a:rPr lang="en-US" dirty="0" smtClean="0"/>
              <a:t> </a:t>
            </a:r>
            <a:r>
              <a:rPr lang="en-US" b="1" dirty="0" smtClean="0"/>
              <a:t>Function</a:t>
            </a:r>
            <a:r>
              <a:rPr lang="en-US" dirty="0" smtClean="0"/>
              <a:t> </a:t>
            </a:r>
            <a:r>
              <a:rPr lang="en-US" b="1" dirty="0" smtClean="0"/>
              <a:t>dialog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 tailored to the specific function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the </a:t>
            </a:r>
            <a:r>
              <a:rPr lang="en-US" b="1" dirty="0" smtClean="0"/>
              <a:t>[Formulas]</a:t>
            </a:r>
            <a:r>
              <a:rPr lang="en-US" dirty="0" smtClean="0"/>
              <a:t> T</a:t>
            </a:r>
            <a:r>
              <a:rPr lang="en-US" b="1" dirty="0" smtClean="0"/>
              <a:t>ab – </a:t>
            </a:r>
            <a:r>
              <a:rPr lang="en-US" b="1" i="1" dirty="0" smtClean="0"/>
              <a:t>Function Library group</a:t>
            </a:r>
            <a:r>
              <a:rPr lang="en-US" i="1" dirty="0" smtClean="0"/>
              <a:t>,</a:t>
            </a:r>
            <a:r>
              <a:rPr lang="en-US" dirty="0" smtClean="0"/>
              <a:t> then select a category 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15541"/>
            <a:ext cx="3886200" cy="5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Entering Functions with </a:t>
            </a:r>
            <a:r>
              <a:rPr lang="en-US" sz="4000" b="1" dirty="0"/>
              <a:t>AutoSum</a:t>
            </a: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</a:t>
            </a:r>
            <a:r>
              <a:rPr lang="en-US" b="1" dirty="0"/>
              <a:t>AutoSum </a:t>
            </a:r>
            <a:r>
              <a:rPr lang="en-US" dirty="0"/>
              <a:t>button quickly inserts Excel functions that summarize </a:t>
            </a:r>
            <a:r>
              <a:rPr lang="en-US" b="1" i="1" u="sng" dirty="0"/>
              <a:t>all</a:t>
            </a:r>
            <a:r>
              <a:rPr lang="en-US" dirty="0"/>
              <a:t> the </a:t>
            </a:r>
            <a:r>
              <a:rPr lang="en-US" dirty="0" smtClean="0"/>
              <a:t>adjacent values </a:t>
            </a:r>
            <a:r>
              <a:rPr lang="en-US" dirty="0"/>
              <a:t>in a column or row using a single statistic</a:t>
            </a:r>
          </a:p>
          <a:p>
            <a:pPr lvl="1"/>
            <a:r>
              <a:rPr lang="en-US" sz="3200" b="1" dirty="0" smtClean="0"/>
              <a:t>Sum</a:t>
            </a:r>
            <a:endParaRPr lang="en-US" sz="3200" b="1" dirty="0"/>
          </a:p>
          <a:p>
            <a:pPr lvl="1"/>
            <a:r>
              <a:rPr lang="en-US" sz="3200" b="1" dirty="0" smtClean="0"/>
              <a:t>Average </a:t>
            </a:r>
            <a:endParaRPr lang="en-US" sz="3200" b="1" dirty="0"/>
          </a:p>
          <a:p>
            <a:pPr lvl="1"/>
            <a:r>
              <a:rPr lang="en-US" sz="3200" b="1" dirty="0" smtClean="0"/>
              <a:t>Count</a:t>
            </a:r>
            <a:endParaRPr lang="en-US" sz="3200" b="1" dirty="0"/>
          </a:p>
          <a:p>
            <a:pPr lvl="1"/>
            <a:r>
              <a:rPr lang="en-US" sz="3200" b="1" dirty="0"/>
              <a:t>Minimum value </a:t>
            </a:r>
            <a:r>
              <a:rPr lang="en-US" sz="3200" b="1" dirty="0" smtClean="0"/>
              <a:t>(Min)</a:t>
            </a:r>
            <a:endParaRPr lang="en-US" sz="3200" b="1" dirty="0"/>
          </a:p>
          <a:p>
            <a:pPr lvl="1"/>
            <a:r>
              <a:rPr lang="en-US" sz="3200" b="1" dirty="0"/>
              <a:t>Maximum value </a:t>
            </a:r>
            <a:r>
              <a:rPr lang="en-US" sz="3200" b="1" dirty="0" smtClean="0"/>
              <a:t>(Max)</a:t>
            </a:r>
            <a:endParaRPr lang="en-US" sz="3200" b="1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FB8-C9A6-4790-A90D-08314E9B0200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5" name="Picture 2" descr="File:Greek uc sigm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352800"/>
            <a:ext cx="1891642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Entering Functions with AutoSum</a:t>
            </a: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 smtClean="0"/>
              <a:t>BE CAREFUL WITH </a:t>
            </a:r>
            <a:r>
              <a:rPr lang="en-US" sz="4000" b="1" i="1" u="sng" dirty="0" smtClean="0"/>
              <a:t>AUTO Functions</a:t>
            </a:r>
          </a:p>
          <a:p>
            <a:r>
              <a:rPr lang="en-US" dirty="0" smtClean="0"/>
              <a:t>Excel tries to determine the </a:t>
            </a:r>
            <a:r>
              <a:rPr lang="en-US" i="1" u="sng" dirty="0" smtClean="0"/>
              <a:t>most likely </a:t>
            </a:r>
            <a:r>
              <a:rPr lang="en-US" dirty="0" smtClean="0"/>
              <a:t>cell range for the function by examining the data around the cell</a:t>
            </a:r>
          </a:p>
          <a:p>
            <a:r>
              <a:rPr lang="en-US" dirty="0" smtClean="0"/>
              <a:t>If there is a BLANK cell in the range, the range Excel puts in the Formula </a:t>
            </a:r>
            <a:r>
              <a:rPr lang="en-US" b="1" i="1" dirty="0" smtClean="0"/>
              <a:t>will not</a:t>
            </a:r>
            <a:r>
              <a:rPr lang="en-US" dirty="0" smtClean="0"/>
              <a:t> be correct!</a:t>
            </a:r>
          </a:p>
          <a:p>
            <a:r>
              <a:rPr lang="en-US" dirty="0" smtClean="0"/>
              <a:t>You can change the chosen range by typing a different range reference or using the mouse to select a different range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FB8-C9A6-4790-A90D-08314E9B0200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Entering a Function</a:t>
            </a:r>
          </a:p>
        </p:txBody>
      </p:sp>
      <p:pic>
        <p:nvPicPr>
          <p:cNvPr id="33795" name="Picture 6" descr="FigEXT1-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947" t="8216"/>
          <a:stretch>
            <a:fillRect/>
          </a:stretch>
        </p:blipFill>
        <p:spPr>
          <a:xfrm>
            <a:off x="533400" y="1371600"/>
            <a:ext cx="8267244" cy="4572000"/>
          </a:xfrm>
        </p:spPr>
      </p:pic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6BE4-70D3-4517-B794-1566B1C7DC5A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Entering Functions with AutoSum</a:t>
            </a:r>
          </a:p>
        </p:txBody>
      </p:sp>
      <p:pic>
        <p:nvPicPr>
          <p:cNvPr id="35843" name="Picture 6" descr="FigEXT1-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947" t="7937"/>
          <a:stretch>
            <a:fillRect/>
          </a:stretch>
        </p:blipFill>
        <p:spPr>
          <a:xfrm>
            <a:off x="533400" y="1295400"/>
            <a:ext cx="8242130" cy="4572000"/>
          </a:xfrm>
        </p:spPr>
      </p:pic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66E3-F359-478A-B73B-3E5158FC9324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NOTES for Functions and Formulas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376E-DBB1-444C-AAFE-093D22F79E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5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</a:t>
            </a:r>
            <a:endParaRPr lang="en-US" dirty="0"/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sz="4000" b="1" dirty="0"/>
              <a:t>formula</a:t>
            </a:r>
            <a:r>
              <a:rPr lang="en-US" b="1" dirty="0"/>
              <a:t> </a:t>
            </a:r>
            <a:r>
              <a:rPr lang="en-US" dirty="0"/>
              <a:t>is an expression that returns a </a:t>
            </a:r>
            <a:r>
              <a:rPr lang="en-US" dirty="0" smtClean="0"/>
              <a:t>value (Calculation)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formula is written using </a:t>
            </a:r>
            <a:r>
              <a:rPr lang="en-US" b="1" dirty="0"/>
              <a:t>operators </a:t>
            </a:r>
            <a:r>
              <a:rPr lang="en-US" dirty="0"/>
              <a:t>that combine different </a:t>
            </a:r>
            <a:r>
              <a:rPr lang="en-US" dirty="0" smtClean="0"/>
              <a:t>values (or cells), </a:t>
            </a:r>
            <a:r>
              <a:rPr lang="en-US" dirty="0"/>
              <a:t>returning a single value </a:t>
            </a:r>
            <a:r>
              <a:rPr lang="en-US" dirty="0" smtClean="0"/>
              <a:t>to be </a:t>
            </a:r>
            <a:r>
              <a:rPr lang="en-US" dirty="0"/>
              <a:t>displayed in the cell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most commonly used </a:t>
            </a:r>
            <a:r>
              <a:rPr lang="en-US" dirty="0" smtClean="0"/>
              <a:t>math operators are:</a:t>
            </a:r>
            <a:r>
              <a:rPr lang="en-US" b="1" dirty="0" smtClean="0"/>
              <a:t> </a:t>
            </a:r>
          </a:p>
          <a:p>
            <a:pPr marL="57150" indent="0" algn="ctr">
              <a:lnSpc>
                <a:spcPct val="90000"/>
              </a:lnSpc>
              <a:buNone/>
            </a:pPr>
            <a:r>
              <a:rPr lang="en-US" sz="4800" b="1" dirty="0" smtClean="0"/>
              <a:t>+ - * / ^ </a:t>
            </a:r>
            <a:r>
              <a:rPr lang="en-US" sz="3200" b="1" dirty="0" smtClean="0"/>
              <a:t>and</a:t>
            </a:r>
            <a:r>
              <a:rPr lang="en-US" sz="4800" b="1" dirty="0" smtClean="0"/>
              <a:t> ( )</a:t>
            </a:r>
          </a:p>
          <a:p>
            <a:pPr marL="57150" indent="0" algn="ctr">
              <a:lnSpc>
                <a:spcPct val="90000"/>
              </a:lnSpc>
              <a:buNone/>
            </a:pPr>
            <a:r>
              <a:rPr lang="en-US" sz="2400" b="1" dirty="0" smtClean="0"/>
              <a:t>Add, subtract, Multiply, Divide, Exponent and Parentheses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1654175" algn="l"/>
              </a:tabLst>
            </a:pPr>
            <a:r>
              <a:rPr lang="en-US" b="1" dirty="0" smtClean="0"/>
              <a:t>Formulas </a:t>
            </a:r>
            <a:r>
              <a:rPr lang="en-US" b="1" dirty="0" smtClean="0"/>
              <a:t>start with an: </a:t>
            </a:r>
            <a:r>
              <a:rPr lang="en-US" sz="5000" b="1" dirty="0" smtClean="0"/>
              <a:t>= (equal) </a:t>
            </a:r>
            <a:r>
              <a:rPr lang="en-US" b="1" dirty="0" smtClean="0"/>
              <a:t>sign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2AFB-F540-4629-8FB9-AE042F31B35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</a:t>
            </a:r>
            <a:endParaRPr lang="en-US" dirty="0"/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The </a:t>
            </a:r>
            <a:r>
              <a:rPr lang="en-US" sz="3600" b="1" dirty="0"/>
              <a:t>O</a:t>
            </a:r>
            <a:r>
              <a:rPr lang="en-US" sz="3600" b="1" dirty="0" smtClean="0"/>
              <a:t>rder </a:t>
            </a:r>
            <a:r>
              <a:rPr lang="en-US" sz="3600" b="1" dirty="0"/>
              <a:t>of </a:t>
            </a:r>
            <a:r>
              <a:rPr lang="en-US" sz="3600" b="1" dirty="0" smtClean="0"/>
              <a:t>Precedence  </a:t>
            </a:r>
            <a:r>
              <a:rPr lang="en-US" sz="3600" dirty="0" smtClean="0"/>
              <a:t>(</a:t>
            </a:r>
            <a:r>
              <a:rPr lang="en-US" sz="3600" i="1" dirty="0" smtClean="0"/>
              <a:t>or Order of Operations</a:t>
            </a:r>
            <a:r>
              <a:rPr lang="en-US" sz="3600" dirty="0" smtClean="0"/>
              <a:t>)</a:t>
            </a:r>
            <a:r>
              <a:rPr lang="en-US" sz="3600" b="1" dirty="0" smtClean="0"/>
              <a:t> </a:t>
            </a:r>
            <a:r>
              <a:rPr lang="en-US" sz="3600" dirty="0" smtClean="0"/>
              <a:t>is </a:t>
            </a:r>
            <a:r>
              <a:rPr lang="en-US" sz="3600" dirty="0"/>
              <a:t>a set of predefined </a:t>
            </a:r>
            <a:r>
              <a:rPr lang="en-US" sz="3600" dirty="0" smtClean="0"/>
              <a:t>mathematical rules </a:t>
            </a:r>
            <a:r>
              <a:rPr lang="en-US" sz="3600" dirty="0"/>
              <a:t>used to determine the sequence in which operators are applied in a </a:t>
            </a:r>
            <a:r>
              <a:rPr lang="en-US" sz="3600" dirty="0" smtClean="0"/>
              <a:t>calculation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Formulas can use: constants, cell references, or </a:t>
            </a:r>
            <a:r>
              <a:rPr lang="en-US" sz="3600" dirty="0" smtClean="0"/>
              <a:t>even other </a:t>
            </a:r>
            <a:r>
              <a:rPr lang="en-US" sz="3600" dirty="0" smtClean="0"/>
              <a:t>formulas and </a:t>
            </a:r>
            <a:r>
              <a:rPr lang="en-US" sz="3600" dirty="0" smtClean="0"/>
              <a:t>functions (NESTED)</a:t>
            </a:r>
            <a:endParaRPr lang="en-US" sz="3600" dirty="0" smtClean="0"/>
          </a:p>
          <a:p>
            <a:pPr>
              <a:lnSpc>
                <a:spcPct val="90000"/>
              </a:lnSpc>
            </a:pPr>
            <a:r>
              <a:rPr lang="en-US" sz="3600" dirty="0" smtClean="0"/>
              <a:t>Formulas can contain up to 64 nested functions and be 8,000 characters long</a:t>
            </a:r>
            <a:endParaRPr lang="en-US" sz="36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2AFB-F540-4629-8FB9-AE042F31B357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Entering a Formula</a:t>
            </a:r>
          </a:p>
        </p:txBody>
      </p:sp>
      <p:pic>
        <p:nvPicPr>
          <p:cNvPr id="9" name="Content Placeholder 8" descr="FigEX1-22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CCCCFF"/>
              </a:clrFrom>
              <a:clrTo>
                <a:srgbClr val="CCC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24831" t="8351"/>
          <a:stretch>
            <a:fillRect/>
          </a:stretch>
        </p:blipFill>
        <p:spPr>
          <a:xfrm>
            <a:off x="533400" y="1447800"/>
            <a:ext cx="8242465" cy="3352800"/>
          </a:xfrm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C51E-B502-4E47-9B55-92205455E01F}" type="slidenum">
              <a:rPr lang="en-US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0100" y="5029200"/>
            <a:ext cx="796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Please Excuse My Dear Aunt Sally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00150" y="5715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Parenthesis  Exponent     (Multiply </a:t>
            </a:r>
            <a:r>
              <a:rPr lang="en-US" b="1" u="sng" dirty="0" smtClean="0"/>
              <a:t>or</a:t>
            </a:r>
            <a:r>
              <a:rPr lang="en-US" b="1" dirty="0" smtClean="0"/>
              <a:t> Divide)    (Add </a:t>
            </a:r>
            <a:r>
              <a:rPr lang="en-US" b="1" u="sng" dirty="0" smtClean="0"/>
              <a:t>or</a:t>
            </a:r>
            <a:r>
              <a:rPr lang="en-US" b="1" dirty="0" smtClean="0"/>
              <a:t> Subtract)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Order of Operations</a:t>
            </a:r>
            <a:endParaRPr lang="en-US" dirty="0"/>
          </a:p>
        </p:txBody>
      </p:sp>
      <p:pic>
        <p:nvPicPr>
          <p:cNvPr id="7" name="Content Placeholder 6" descr="FigEX1-23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4831" t="38005" r="61254"/>
          <a:stretch>
            <a:fillRect/>
          </a:stretch>
        </p:blipFill>
        <p:spPr>
          <a:xfrm>
            <a:off x="304800" y="2590800"/>
            <a:ext cx="1524000" cy="2438400"/>
          </a:xfrm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979-C9B6-4179-B4F9-8780B83A7DD1}" type="slidenum">
              <a:rPr lang="en-US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" y="5029200"/>
            <a:ext cx="8496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</a:t>
            </a:r>
            <a:r>
              <a:rPr lang="en-US" sz="4000" dirty="0" smtClean="0"/>
              <a:t>lease </a:t>
            </a:r>
            <a:r>
              <a:rPr lang="en-US" sz="4400" b="1" dirty="0"/>
              <a:t>E</a:t>
            </a:r>
            <a:r>
              <a:rPr lang="en-US" sz="4000" dirty="0" smtClean="0"/>
              <a:t>xcuse </a:t>
            </a:r>
            <a:r>
              <a:rPr lang="en-US" sz="4400" b="1" dirty="0"/>
              <a:t>M</a:t>
            </a:r>
            <a:r>
              <a:rPr lang="en-US" sz="4000" dirty="0" smtClean="0"/>
              <a:t>y </a:t>
            </a:r>
            <a:r>
              <a:rPr lang="en-US" sz="4400" b="1" dirty="0"/>
              <a:t>D</a:t>
            </a:r>
            <a:r>
              <a:rPr lang="en-US" sz="4000" dirty="0" smtClean="0"/>
              <a:t>ear </a:t>
            </a:r>
            <a:r>
              <a:rPr lang="en-US" sz="4400" b="1" dirty="0"/>
              <a:t>A</a:t>
            </a:r>
            <a:r>
              <a:rPr lang="en-US" sz="4000" dirty="0" smtClean="0"/>
              <a:t>unt </a:t>
            </a:r>
            <a:r>
              <a:rPr lang="en-US" sz="4400" b="1" dirty="0"/>
              <a:t>S</a:t>
            </a:r>
            <a:r>
              <a:rPr lang="en-US" sz="4000" dirty="0" smtClean="0"/>
              <a:t>ally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024428" y="5943600"/>
            <a:ext cx="7438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</a:t>
            </a:r>
            <a:r>
              <a:rPr lang="en-US" sz="2000" dirty="0" smtClean="0"/>
              <a:t>arenthesis  </a:t>
            </a:r>
            <a:r>
              <a:rPr lang="en-US" sz="2800" b="1" dirty="0"/>
              <a:t>E</a:t>
            </a:r>
            <a:r>
              <a:rPr lang="en-US" sz="2000" dirty="0" smtClean="0"/>
              <a:t>xponent (</a:t>
            </a:r>
            <a:r>
              <a:rPr lang="en-US" sz="2800" b="1" dirty="0"/>
              <a:t>M</a:t>
            </a:r>
            <a:r>
              <a:rPr lang="en-US" sz="2000" dirty="0" smtClean="0"/>
              <a:t>ultiply </a:t>
            </a:r>
            <a:r>
              <a:rPr lang="en-US" sz="2000" u="sng" dirty="0" smtClean="0"/>
              <a:t>or</a:t>
            </a:r>
            <a:r>
              <a:rPr lang="en-US" sz="2000" dirty="0" smtClean="0"/>
              <a:t> </a:t>
            </a:r>
            <a:r>
              <a:rPr lang="en-US" sz="2800" b="1" dirty="0"/>
              <a:t>D</a:t>
            </a:r>
            <a:r>
              <a:rPr lang="en-US" sz="2000" dirty="0" smtClean="0"/>
              <a:t>ivide) (</a:t>
            </a:r>
            <a:r>
              <a:rPr lang="en-US" sz="2800" b="1" dirty="0"/>
              <a:t>A</a:t>
            </a:r>
            <a:r>
              <a:rPr lang="en-US" sz="2000" dirty="0" smtClean="0"/>
              <a:t>dd </a:t>
            </a:r>
            <a:r>
              <a:rPr lang="en-US" sz="2000" u="sng" dirty="0" smtClean="0"/>
              <a:t>or</a:t>
            </a:r>
            <a:r>
              <a:rPr lang="en-US" sz="2000" dirty="0" smtClean="0"/>
              <a:t> </a:t>
            </a:r>
            <a:r>
              <a:rPr lang="en-US" sz="2800" b="1" dirty="0"/>
              <a:t>S</a:t>
            </a:r>
            <a:r>
              <a:rPr lang="en-US" sz="2000" dirty="0" smtClean="0"/>
              <a:t>ubtract)</a:t>
            </a:r>
            <a:endParaRPr lang="en-US" sz="2000" dirty="0"/>
          </a:p>
        </p:txBody>
      </p:sp>
      <p:pic>
        <p:nvPicPr>
          <p:cNvPr id="10" name="Content Placeholder 6" descr="FigEX1-23.bmp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44313" t="18632" r="7678"/>
          <a:stretch>
            <a:fillRect/>
          </a:stretch>
        </p:blipFill>
        <p:spPr>
          <a:xfrm>
            <a:off x="1943100" y="1828800"/>
            <a:ext cx="5257800" cy="3200400"/>
          </a:xfrm>
          <a:prstGeom prst="rect">
            <a:avLst/>
          </a:prstGeom>
        </p:spPr>
      </p:pic>
      <p:pic>
        <p:nvPicPr>
          <p:cNvPr id="11" name="Content Placeholder 6" descr="FigEX1-23.bmp"/>
          <p:cNvPicPr>
            <a:picLocks noChangeAspect="1"/>
          </p:cNvPicPr>
          <p:nvPr/>
        </p:nvPicPr>
        <p:blipFill>
          <a:blip r:embed="rId3" cstate="print"/>
          <a:srcRect l="91626" t="17663"/>
          <a:stretch>
            <a:fillRect/>
          </a:stretch>
        </p:blipFill>
        <p:spPr>
          <a:xfrm>
            <a:off x="7239000" y="1809750"/>
            <a:ext cx="917098" cy="3238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990600"/>
            <a:ext cx="7090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A1= 50		B1=10		C1=5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Entering a Formula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800600"/>
          </a:xfrm>
        </p:spPr>
        <p:txBody>
          <a:bodyPr>
            <a:normAutofit/>
          </a:bodyPr>
          <a:lstStyle/>
          <a:p>
            <a:r>
              <a:rPr lang="en-US" dirty="0"/>
              <a:t>Click the cell </a:t>
            </a:r>
            <a:r>
              <a:rPr lang="en-US" dirty="0" smtClean="0"/>
              <a:t>where the </a:t>
            </a:r>
            <a:r>
              <a:rPr lang="en-US" dirty="0"/>
              <a:t>formula </a:t>
            </a:r>
            <a:r>
              <a:rPr lang="en-US" dirty="0" smtClean="0"/>
              <a:t>result will go</a:t>
            </a:r>
            <a:endParaRPr lang="en-US" dirty="0"/>
          </a:p>
          <a:p>
            <a:r>
              <a:rPr lang="en-US" dirty="0"/>
              <a:t>Type </a:t>
            </a:r>
            <a:r>
              <a:rPr lang="en-US" sz="4800" b="1" dirty="0"/>
              <a:t>=</a:t>
            </a:r>
            <a:r>
              <a:rPr lang="en-US" dirty="0"/>
              <a:t> and an expression that calculates a value using cell references and arithmetic </a:t>
            </a:r>
            <a:r>
              <a:rPr lang="en-US" dirty="0" smtClean="0"/>
              <a:t>operators:</a:t>
            </a:r>
          </a:p>
          <a:p>
            <a:pPr lvl="1"/>
            <a:r>
              <a:rPr lang="en-US" b="1" dirty="0" smtClean="0"/>
              <a:t>All formulas and functions begin with an equal (=) sign</a:t>
            </a:r>
          </a:p>
          <a:p>
            <a:pPr lvl="1"/>
            <a:r>
              <a:rPr lang="en-US" dirty="0" smtClean="0"/>
              <a:t>Without the </a:t>
            </a:r>
            <a:r>
              <a:rPr lang="en-US" sz="3200" b="1" dirty="0" smtClean="0"/>
              <a:t>=</a:t>
            </a:r>
            <a:r>
              <a:rPr lang="en-US" dirty="0" smtClean="0"/>
              <a:t>, you are just typing “TEXT”</a:t>
            </a:r>
            <a:endParaRPr lang="en-US" dirty="0"/>
          </a:p>
          <a:p>
            <a:r>
              <a:rPr lang="en-US" dirty="0"/>
              <a:t>Press </a:t>
            </a:r>
            <a:r>
              <a:rPr lang="en-US" b="1" dirty="0" smtClean="0"/>
              <a:t>Enter</a:t>
            </a:r>
            <a:r>
              <a:rPr lang="en-US" dirty="0" smtClean="0"/>
              <a:t> or </a:t>
            </a:r>
            <a:r>
              <a:rPr lang="en-US" b="1" dirty="0" smtClean="0"/>
              <a:t>Tab</a:t>
            </a:r>
            <a:r>
              <a:rPr lang="en-US" dirty="0" smtClean="0"/>
              <a:t> to </a:t>
            </a:r>
            <a:r>
              <a:rPr lang="en-US" dirty="0"/>
              <a:t>complete the </a:t>
            </a:r>
            <a:r>
              <a:rPr lang="en-US" dirty="0" smtClean="0"/>
              <a:t>formula</a:t>
            </a:r>
          </a:p>
          <a:p>
            <a:pPr lvl="1"/>
            <a:r>
              <a:rPr lang="en-US" sz="2400" dirty="0" smtClean="0"/>
              <a:t>&lt;</a:t>
            </a:r>
            <a:r>
              <a:rPr lang="en-US" sz="2400" dirty="0" smtClean="0"/>
              <a:t>enter&gt; moves </a:t>
            </a:r>
            <a:r>
              <a:rPr lang="en-US" sz="2400" dirty="0" smtClean="0"/>
              <a:t>down		 	&lt;</a:t>
            </a:r>
            <a:r>
              <a:rPr lang="en-US" sz="2400" dirty="0" smtClean="0"/>
              <a:t>Tab&gt; moves </a:t>
            </a:r>
            <a:r>
              <a:rPr lang="en-US" sz="2400" dirty="0" smtClean="0"/>
              <a:t>right</a:t>
            </a:r>
          </a:p>
          <a:p>
            <a:pPr lvl="1"/>
            <a:r>
              <a:rPr lang="en-US" sz="2400" dirty="0" smtClean="0"/>
              <a:t>&lt;Shift&gt;&lt;enter&gt; moves up		&lt;Shift Tab&gt; moves left</a:t>
            </a:r>
            <a:endParaRPr lang="en-US" sz="24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0B01-4E6C-4418-9F3F-F081E37F7D23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a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Excel provides tools to help you keep track of how formulas are built</a:t>
            </a:r>
          </a:p>
          <a:p>
            <a:r>
              <a:rPr lang="en-US" dirty="0" smtClean="0"/>
              <a:t>Color coded cell references</a:t>
            </a:r>
          </a:p>
          <a:p>
            <a:pPr lvl="1"/>
            <a:r>
              <a:rPr lang="en-US" dirty="0" smtClean="0"/>
              <a:t>Outlines of the cell are color coded to match the color of the cell reference in a formula</a:t>
            </a:r>
          </a:p>
          <a:p>
            <a:r>
              <a:rPr lang="en-US" dirty="0" smtClean="0"/>
              <a:t>Color coded parentheses</a:t>
            </a:r>
          </a:p>
          <a:p>
            <a:pPr lvl="1"/>
            <a:r>
              <a:rPr lang="en-US" dirty="0" smtClean="0"/>
              <a:t>Helpful when using multiple parenthesis </a:t>
            </a:r>
          </a:p>
          <a:p>
            <a:pPr lvl="1"/>
            <a:r>
              <a:rPr lang="en-US" dirty="0" smtClean="0"/>
              <a:t>Must have a closing </a:t>
            </a:r>
            <a:r>
              <a:rPr lang="en-US" sz="3500" b="1" dirty="0" smtClean="0"/>
              <a:t>)</a:t>
            </a:r>
            <a:r>
              <a:rPr lang="en-US" dirty="0" smtClean="0"/>
              <a:t> parenthesis for each open </a:t>
            </a:r>
            <a:r>
              <a:rPr lang="en-US" sz="3500" b="1" dirty="0" smtClean="0"/>
              <a:t>(</a:t>
            </a:r>
          </a:p>
          <a:p>
            <a:pPr lvl="1"/>
            <a:r>
              <a:rPr lang="en-US" dirty="0" smtClean="0"/>
              <a:t>NESTED Formulas:</a:t>
            </a:r>
          </a:p>
          <a:p>
            <a:pPr marL="457200" lvl="1" indent="0">
              <a:buNone/>
            </a:pPr>
            <a:r>
              <a:rPr lang="en-US" dirty="0" smtClean="0"/>
              <a:t>  =4*((A1*2) + (B6 + Sum(Q7:Q45)/ 4))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Entering a Formula</a:t>
            </a:r>
          </a:p>
        </p:txBody>
      </p:sp>
      <p:pic>
        <p:nvPicPr>
          <p:cNvPr id="30723" name="Picture 6" descr="FigEXT1-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240"/>
          <a:stretch>
            <a:fillRect/>
          </a:stretch>
        </p:blipFill>
        <p:spPr>
          <a:xfrm>
            <a:off x="609600" y="1447799"/>
            <a:ext cx="7924800" cy="4441433"/>
          </a:xfrm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BD7-8DDF-4122-A26E-4C2963DEEB0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6927" y="1219200"/>
            <a:ext cx="86868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sz="4300" b="1" dirty="0"/>
              <a:t>function </a:t>
            </a:r>
            <a:r>
              <a:rPr lang="en-US" dirty="0"/>
              <a:t>is </a:t>
            </a:r>
            <a:r>
              <a:rPr lang="en-US" dirty="0" smtClean="0"/>
              <a:t>an “operation</a:t>
            </a:r>
            <a:r>
              <a:rPr lang="en-US" dirty="0" smtClean="0"/>
              <a:t>” </a:t>
            </a:r>
            <a:r>
              <a:rPr lang="en-US" dirty="0"/>
              <a:t>that returns a </a:t>
            </a:r>
            <a:r>
              <a:rPr lang="en-US" dirty="0" smtClean="0"/>
              <a:t>value. </a:t>
            </a:r>
            <a:endParaRPr lang="en-US" dirty="0"/>
          </a:p>
          <a:p>
            <a:r>
              <a:rPr lang="en-US" dirty="0"/>
              <a:t>For example, to </a:t>
            </a:r>
            <a:r>
              <a:rPr lang="en-US" b="1" dirty="0"/>
              <a:t>add</a:t>
            </a:r>
            <a:r>
              <a:rPr lang="en-US" dirty="0"/>
              <a:t> the values in the </a:t>
            </a:r>
            <a:r>
              <a:rPr lang="en-US" dirty="0" smtClean="0"/>
              <a:t>range: </a:t>
            </a:r>
            <a:r>
              <a:rPr lang="en-US" b="1" dirty="0"/>
              <a:t>A1:A10</a:t>
            </a:r>
            <a:r>
              <a:rPr lang="en-US" dirty="0"/>
              <a:t>, you could enter the following long </a:t>
            </a:r>
            <a:r>
              <a:rPr lang="en-US" b="1" dirty="0"/>
              <a:t>formula</a:t>
            </a:r>
            <a:r>
              <a:rPr lang="en-US" sz="3200" b="1" dirty="0"/>
              <a:t>:</a:t>
            </a:r>
          </a:p>
          <a:p>
            <a:pPr lvl="2">
              <a:buFontTx/>
              <a:buNone/>
            </a:pPr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dirty="0"/>
              <a:t>=</a:t>
            </a:r>
            <a:r>
              <a:rPr lang="en-US" sz="3200" dirty="0" smtClean="0"/>
              <a:t>A1+A2+A3+A4+A5+A6+A7+A8+A9+A10</a:t>
            </a:r>
          </a:p>
          <a:p>
            <a:pPr lvl="2">
              <a:buFontTx/>
              <a:buNone/>
            </a:pPr>
            <a:r>
              <a:rPr lang="en-US" sz="3200" dirty="0" smtClean="0"/>
              <a:t>(But what if you had hundreds of rows of data?)</a:t>
            </a:r>
          </a:p>
          <a:p>
            <a:pPr>
              <a:buFontTx/>
              <a:buNone/>
            </a:pPr>
            <a:r>
              <a:rPr lang="en-US" dirty="0" smtClean="0"/>
              <a:t> </a:t>
            </a:r>
            <a:r>
              <a:rPr lang="en-US" dirty="0"/>
              <a:t>	Or, you could use the </a:t>
            </a:r>
            <a:r>
              <a:rPr lang="en-US" sz="4300" b="1" dirty="0"/>
              <a:t>SUM</a:t>
            </a:r>
            <a:r>
              <a:rPr lang="en-US" dirty="0"/>
              <a:t> function to accomplish the same thing:</a:t>
            </a:r>
          </a:p>
          <a:p>
            <a:pPr lvl="2">
              <a:buFontTx/>
              <a:buNone/>
            </a:pPr>
            <a:r>
              <a:rPr lang="en-US" dirty="0"/>
              <a:t>	</a:t>
            </a:r>
            <a:r>
              <a:rPr lang="en-US" sz="3200" b="1" dirty="0"/>
              <a:t>=SUM(A1:A10</a:t>
            </a:r>
            <a:r>
              <a:rPr lang="en-US" sz="3200" b="1" dirty="0" smtClean="0"/>
              <a:t>)</a:t>
            </a:r>
          </a:p>
          <a:p>
            <a:pPr lvl="2">
              <a:buFontTx/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Functions also have an Open ( and close )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23AF-6754-4291-B8F4-D34C2A5607BA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2924</TotalTime>
  <Words>579</Words>
  <Application>Microsoft Office PowerPoint</Application>
  <PresentationFormat>On-screen Show (4:3)</PresentationFormat>
  <Paragraphs>98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Introduction to Formulas and Functions</vt:lpstr>
      <vt:lpstr>Formulas</vt:lpstr>
      <vt:lpstr>Formulas</vt:lpstr>
      <vt:lpstr>Entering a Formula</vt:lpstr>
      <vt:lpstr>Order of Operations</vt:lpstr>
      <vt:lpstr>Entering a Formula</vt:lpstr>
      <vt:lpstr>Entering a Formula</vt:lpstr>
      <vt:lpstr>Entering a Formula</vt:lpstr>
      <vt:lpstr>Functions</vt:lpstr>
      <vt:lpstr>Functions</vt:lpstr>
      <vt:lpstr>Entering Functions</vt:lpstr>
      <vt:lpstr>Entering Functions with AutoSum</vt:lpstr>
      <vt:lpstr>Entering Functions with AutoSum</vt:lpstr>
      <vt:lpstr>Entering a Function</vt:lpstr>
      <vt:lpstr>Entering Functions with AutoSum</vt:lpstr>
      <vt:lpstr>PowerPoint Presentation</vt:lpstr>
    </vt:vector>
  </TitlesOfParts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Course Technology</dc:creator>
  <cp:lastModifiedBy>Nolan R. Tomboulian</cp:lastModifiedBy>
  <cp:revision>267</cp:revision>
  <dcterms:created xsi:type="dcterms:W3CDTF">2001-08-29T21:35:42Z</dcterms:created>
  <dcterms:modified xsi:type="dcterms:W3CDTF">2014-06-15T12:41:45Z</dcterms:modified>
</cp:coreProperties>
</file>