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7" r:id="rId5"/>
    <p:sldId id="258" r:id="rId6"/>
    <p:sldId id="266" r:id="rId7"/>
    <p:sldId id="267" r:id="rId8"/>
    <p:sldId id="269" r:id="rId9"/>
    <p:sldId id="276" r:id="rId10"/>
    <p:sldId id="271" r:id="rId11"/>
    <p:sldId id="268" r:id="rId12"/>
    <p:sldId id="272" r:id="rId13"/>
    <p:sldId id="275" r:id="rId14"/>
    <p:sldId id="270" r:id="rId15"/>
    <p:sldId id="274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NKgBBn_Fsg" TargetMode="External"/><Relationship Id="rId4" Type="http://schemas.openxmlformats.org/officeDocument/2006/relationships/hyperlink" Target="https://edu.gcfglobal.org/en/mousetutorial/mouse-tutorial/1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365694"/>
            <a:ext cx="11231880" cy="319690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Basic Computer </a:t>
            </a:r>
            <a:r>
              <a:rPr lang="en-US" b="1" dirty="0" smtClean="0"/>
              <a:t>Skills</a:t>
            </a:r>
            <a:br>
              <a:rPr lang="en-US" b="1" dirty="0" smtClean="0"/>
            </a:br>
            <a:r>
              <a:rPr lang="en-US" b="1" dirty="0" smtClean="0"/>
              <a:t> Unit: 1 – 3</a:t>
            </a:r>
            <a:br>
              <a:rPr lang="en-US" b="1" dirty="0" smtClean="0"/>
            </a:br>
            <a:r>
              <a:rPr lang="en-US" sz="7300" b="1" dirty="0" smtClean="0"/>
              <a:t>Mouse Shapes</a:t>
            </a:r>
            <a:br>
              <a:rPr lang="en-US" sz="7300" b="1" dirty="0" smtClean="0"/>
            </a:br>
            <a:endParaRPr lang="en-US" sz="4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997" y="0"/>
            <a:ext cx="59531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34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345" y="160173"/>
            <a:ext cx="10515600" cy="67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1-3 B Reference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11386"/>
          <a:stretch/>
        </p:blipFill>
        <p:spPr>
          <a:xfrm>
            <a:off x="831793" y="835572"/>
            <a:ext cx="7949599" cy="598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2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48" y="160173"/>
            <a:ext cx="10515600" cy="565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1-3 A Handout (QUIZ)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671"/>
          <a:stretch/>
        </p:blipFill>
        <p:spPr>
          <a:xfrm>
            <a:off x="620110" y="725214"/>
            <a:ext cx="6348249" cy="60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5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48" y="160173"/>
            <a:ext cx="10515600" cy="565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1-3 </a:t>
            </a:r>
            <a:r>
              <a:rPr lang="en-US" dirty="0" smtClean="0"/>
              <a:t>C </a:t>
            </a:r>
            <a:r>
              <a:rPr lang="en-US" dirty="0" smtClean="0"/>
              <a:t>Handout (QUIZ)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60" y="725214"/>
            <a:ext cx="5223888" cy="58820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9548"/>
          <a:stretch/>
        </p:blipFill>
        <p:spPr>
          <a:xfrm>
            <a:off x="5308525" y="876009"/>
            <a:ext cx="1090695" cy="58277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41977" y="1853295"/>
            <a:ext cx="675044" cy="4563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85639" y="1832307"/>
            <a:ext cx="8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58768" y="2443631"/>
            <a:ext cx="8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85639" y="3054955"/>
            <a:ext cx="8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85639" y="3605194"/>
            <a:ext cx="8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52323" y="4170850"/>
            <a:ext cx="8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85639" y="4782174"/>
            <a:ext cx="8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4960" y="5384276"/>
            <a:ext cx="8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52323" y="5902302"/>
            <a:ext cx="8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25300" y="1753473"/>
            <a:ext cx="743565" cy="4663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7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48" y="160173"/>
            <a:ext cx="10515600" cy="5650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1-3 </a:t>
            </a:r>
            <a:r>
              <a:rPr lang="en-US" dirty="0" smtClean="0"/>
              <a:t>C Reference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5157" y="822591"/>
            <a:ext cx="7656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1. This mouse shape clicks to open a ﬁle.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15158" y="1547736"/>
            <a:ext cx="7294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2. This mouse shape types </a:t>
            </a:r>
            <a:r>
              <a:rPr lang="en-US" sz="2800" dirty="0" smtClean="0"/>
              <a:t>a website</a:t>
            </a:r>
            <a:r>
              <a:rPr lang="en-US" sz="28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415158" y="2272881"/>
            <a:ext cx="7294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3. This mouse shape types name </a:t>
            </a:r>
            <a:r>
              <a:rPr lang="en-US" sz="2800" dirty="0" smtClean="0"/>
              <a:t>of a </a:t>
            </a:r>
            <a:r>
              <a:rPr lang="en-US" sz="2800" dirty="0"/>
              <a:t>ﬁle.</a:t>
            </a:r>
          </a:p>
        </p:txBody>
      </p:sp>
      <p:sp>
        <p:nvSpPr>
          <p:cNvPr id="8" name="Rectangle 7"/>
          <p:cNvSpPr/>
          <p:nvPr/>
        </p:nvSpPr>
        <p:spPr>
          <a:xfrm>
            <a:off x="415157" y="2998026"/>
            <a:ext cx="8382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4. This mouse shape drags a ﬁle </a:t>
            </a:r>
            <a:r>
              <a:rPr lang="en-US" sz="2800" dirty="0" smtClean="0"/>
              <a:t>on the </a:t>
            </a:r>
            <a:r>
              <a:rPr lang="en-US" sz="2800" dirty="0"/>
              <a:t>desktop.</a:t>
            </a:r>
          </a:p>
        </p:txBody>
      </p:sp>
      <p:sp>
        <p:nvSpPr>
          <p:cNvPr id="9" name="Rectangle 8"/>
          <p:cNvSpPr/>
          <p:nvPr/>
        </p:nvSpPr>
        <p:spPr>
          <a:xfrm>
            <a:off x="415157" y="3723171"/>
            <a:ext cx="7924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5. This mouse shape </a:t>
            </a:r>
            <a:r>
              <a:rPr lang="en-US" sz="2800" dirty="0" smtClean="0"/>
              <a:t>types something </a:t>
            </a:r>
            <a:r>
              <a:rPr lang="en-US" sz="2800" dirty="0"/>
              <a:t>in a document.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5155" y="4448316"/>
            <a:ext cx="8113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6. This mouse shape clicks to open </a:t>
            </a:r>
            <a:r>
              <a:rPr lang="en-US" sz="2800" dirty="0" smtClean="0"/>
              <a:t>a photo </a:t>
            </a:r>
            <a:r>
              <a:rPr lang="en-US" sz="2800" dirty="0"/>
              <a:t>link.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5157" y="5173462"/>
            <a:ext cx="77829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7. This mouse shape clicks to open </a:t>
            </a:r>
            <a:r>
              <a:rPr lang="en-US" sz="2800" dirty="0" smtClean="0"/>
              <a:t>a website </a:t>
            </a:r>
            <a:r>
              <a:rPr lang="en-US" sz="2800" dirty="0"/>
              <a:t>link.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97330" y="899535"/>
            <a:ext cx="101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(pointer)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697330" y="1685905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i-beam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97329" y="2346045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i-beam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69839" y="3068210"/>
            <a:ext cx="101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(pointer)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198068" y="3763794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i-beam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427529" y="4480464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dirty="0"/>
              <a:t>hand)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671033" y="5208201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(hand)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0719"/>
            <a:ext cx="4758559" cy="599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1-3 D Handout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792"/>
          <a:stretch/>
        </p:blipFill>
        <p:spPr>
          <a:xfrm>
            <a:off x="4758559" y="132934"/>
            <a:ext cx="6340365" cy="672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09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0719"/>
            <a:ext cx="4758559" cy="882868"/>
          </a:xfrm>
        </p:spPr>
        <p:txBody>
          <a:bodyPr/>
          <a:lstStyle/>
          <a:p>
            <a:r>
              <a:rPr lang="en-US" dirty="0" smtClean="0"/>
              <a:t>Unit 1-3 </a:t>
            </a:r>
            <a:r>
              <a:rPr lang="en-US" dirty="0"/>
              <a:t>E</a:t>
            </a:r>
            <a:r>
              <a:rPr lang="en-US" dirty="0" smtClean="0"/>
              <a:t> </a:t>
            </a:r>
            <a:r>
              <a:rPr lang="en-US" dirty="0" smtClean="0"/>
              <a:t>Handout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9471"/>
          <a:stretch/>
        </p:blipFill>
        <p:spPr>
          <a:xfrm>
            <a:off x="0" y="1103587"/>
            <a:ext cx="6034902" cy="5644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1790" y="3419475"/>
            <a:ext cx="349567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852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7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1"/>
            <a:ext cx="7863840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Hardware Skills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4840"/>
            <a:ext cx="11856720" cy="6233160"/>
          </a:xfrm>
        </p:spPr>
        <p:txBody>
          <a:bodyPr>
            <a:noAutofit/>
          </a:bodyPr>
          <a:lstStyle/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1. </a:t>
            </a:r>
            <a:r>
              <a:rPr lang="en-US" sz="1400" dirty="0" smtClean="0"/>
              <a:t>	Distinguish </a:t>
            </a:r>
            <a:r>
              <a:rPr lang="en-US" sz="1400" dirty="0"/>
              <a:t>between different types of devices (tablets, desktop and laptop computers).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2</a:t>
            </a:r>
            <a:r>
              <a:rPr lang="en-US" sz="1400" dirty="0"/>
              <a:t>. </a:t>
            </a:r>
            <a:r>
              <a:rPr lang="en-US" sz="1400" dirty="0" smtClean="0"/>
              <a:t>	Identify </a:t>
            </a:r>
            <a:r>
              <a:rPr lang="en-US" sz="1400" dirty="0"/>
              <a:t>specific computer hardware (system unit, monitor, printer, keyboard, mouse or touchpad, ports, touchscreen).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3.	 </a:t>
            </a:r>
            <a:r>
              <a:rPr lang="en-US" sz="1400" dirty="0"/>
              <a:t>Log on to and shut down a computer.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4.	 </a:t>
            </a:r>
            <a:r>
              <a:rPr lang="en-US" sz="1400" dirty="0"/>
              <a:t>Demonstrate knowledge of keys on keyboard (Enter, Shift, Control, Backspace, Delete, Arrow Keys, Tab, Caps Lock, Number </a:t>
            </a:r>
            <a:r>
              <a:rPr lang="en-US" sz="1400" dirty="0" smtClean="0"/>
              <a:t>Lock, ALT).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457200" algn="l"/>
              </a:tabLst>
            </a:pPr>
            <a:r>
              <a:rPr lang="en-US" sz="1400" dirty="0" smtClean="0"/>
              <a:t>Identify </a:t>
            </a:r>
            <a:r>
              <a:rPr lang="en-US" sz="1400" dirty="0"/>
              <a:t>types of mice: mouse and touchpad</a:t>
            </a:r>
            <a:r>
              <a:rPr lang="en-US" sz="1400" dirty="0" smtClean="0"/>
              <a:t>.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6.	Identify </a:t>
            </a:r>
            <a:r>
              <a:rPr lang="en-US" sz="1400" dirty="0"/>
              <a:t>mouse pointer shapes and the functions they represent </a:t>
            </a:r>
            <a:endParaRPr lang="en-US" sz="1400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/>
              <a:t>[</a:t>
            </a:r>
            <a:r>
              <a:rPr lang="en-US" sz="1400" dirty="0" smtClean="0"/>
              <a:t>spinning </a:t>
            </a:r>
            <a:r>
              <a:rPr lang="en-US" sz="1400" dirty="0"/>
              <a:t>wheel (loading), </a:t>
            </a:r>
            <a:r>
              <a:rPr lang="en-US" sz="1400" dirty="0" smtClean="0"/>
              <a:t>I-Beam </a:t>
            </a:r>
            <a:r>
              <a:rPr lang="en-US" sz="1400" dirty="0"/>
              <a:t>(text), arrow (basic clicking), hand </a:t>
            </a:r>
            <a:r>
              <a:rPr lang="en-US" sz="1400" dirty="0" smtClean="0"/>
              <a:t>pointer </a:t>
            </a:r>
            <a:r>
              <a:rPr lang="en-US" sz="1400" dirty="0"/>
              <a:t>(clickable links</a:t>
            </a:r>
            <a:r>
              <a:rPr lang="en-US" sz="1400" dirty="0" smtClean="0"/>
              <a:t>)]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b="1" dirty="0" smtClean="0"/>
              <a:t>7.	 </a:t>
            </a:r>
            <a:r>
              <a:rPr lang="en-US" sz="1400" dirty="0"/>
              <a:t>Demonstrate knowledge and appropriate use of mouse clicks (right-click, left-click, and double click).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8.	 </a:t>
            </a:r>
            <a:r>
              <a:rPr lang="en-US" sz="1400" dirty="0"/>
              <a:t>Drag and drop</a:t>
            </a:r>
            <a:r>
              <a:rPr lang="en-US" sz="1400" dirty="0" smtClean="0"/>
              <a:t>.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9</a:t>
            </a:r>
            <a:r>
              <a:rPr lang="en-US" sz="1400" dirty="0"/>
              <a:t>. </a:t>
            </a:r>
            <a:r>
              <a:rPr lang="en-US" sz="1400" dirty="0" smtClean="0"/>
              <a:t>	Utilize </a:t>
            </a:r>
            <a:r>
              <a:rPr lang="en-US" sz="1400" dirty="0"/>
              <a:t>common controls for screen interaction (selecting check boxes, using drop-down menus, scrolling). </a:t>
            </a:r>
            <a:r>
              <a:rPr lang="en-US" sz="1400" dirty="0" smtClean="0"/>
              <a:t>1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</a:t>
            </a:r>
            <a:r>
              <a:rPr lang="en-US" sz="1400" dirty="0" smtClean="0"/>
              <a:t>0.	 </a:t>
            </a:r>
            <a:r>
              <a:rPr lang="en-US" sz="1400" dirty="0"/>
              <a:t>Access and control audio output features (volume, mute, speakers and headphones).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11.	 </a:t>
            </a:r>
            <a:r>
              <a:rPr lang="en-US" sz="1400" i="1" dirty="0"/>
              <a:t>Identify icons on desktop. </a:t>
            </a:r>
            <a:endParaRPr lang="en-US" sz="1400" i="1" dirty="0" smtClean="0"/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12"/>
              <a:tabLst>
                <a:tab pos="457200" algn="l"/>
              </a:tabLst>
            </a:pPr>
            <a:r>
              <a:rPr lang="en-US" sz="1400" dirty="0" smtClean="0"/>
              <a:t>Demonstrate </a:t>
            </a:r>
            <a:r>
              <a:rPr lang="en-US" sz="1400" dirty="0"/>
              <a:t>ability to trash and retrieve items using the trash or recycle bin.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12"/>
              <a:tabLst>
                <a:tab pos="457200" algn="l"/>
              </a:tabLst>
            </a:pPr>
            <a:r>
              <a:rPr lang="en-US" sz="1400" dirty="0" smtClean="0"/>
              <a:t>Demonstrate </a:t>
            </a:r>
            <a:r>
              <a:rPr lang="en-US" sz="1400" dirty="0"/>
              <a:t>understanding that it is possible to customize a computer for increased accessibility </a:t>
            </a:r>
            <a:endParaRPr lang="en-US" sz="1400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	</a:t>
            </a:r>
            <a:r>
              <a:rPr lang="en-US" sz="1400" dirty="0" smtClean="0"/>
              <a:t>	(</a:t>
            </a:r>
            <a:r>
              <a:rPr lang="en-US" sz="1400" dirty="0"/>
              <a:t>customizing a mouse for left-handed use and sensitivity, and changing screen resolution on a monitor).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14. 	Demonstrate </a:t>
            </a:r>
            <a:r>
              <a:rPr lang="en-US" sz="1400" dirty="0"/>
              <a:t>understanding that software programs are upgraded periodically to fix bugs and increase utility,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		and </a:t>
            </a:r>
            <a:r>
              <a:rPr lang="en-US" sz="1400" dirty="0"/>
              <a:t>that different versions may be installed on different computers.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15.	Identify </a:t>
            </a:r>
            <a:r>
              <a:rPr lang="en-US" sz="1400" dirty="0"/>
              <a:t>mechanisms for storing files (flash drives, hard drives, cloud-based storage).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16</a:t>
            </a:r>
            <a:r>
              <a:rPr lang="en-US" sz="1400" dirty="0"/>
              <a:t>. </a:t>
            </a:r>
            <a:r>
              <a:rPr lang="en-US" sz="1400" dirty="0" smtClean="0"/>
              <a:t>	Identify </a:t>
            </a:r>
            <a:r>
              <a:rPr lang="en-US" sz="1400" dirty="0"/>
              <a:t>whether or not a computer is connected to the internet.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17</a:t>
            </a:r>
            <a:r>
              <a:rPr lang="en-US" sz="1400" dirty="0"/>
              <a:t>. </a:t>
            </a:r>
            <a:r>
              <a:rPr lang="en-US" sz="1400" dirty="0" smtClean="0"/>
              <a:t>	Identify </a:t>
            </a:r>
            <a:r>
              <a:rPr lang="en-US" sz="1400" dirty="0"/>
              <a:t>and locate camera and mic on laptops, tablets.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18</a:t>
            </a:r>
            <a:r>
              <a:rPr lang="en-US" sz="1400" dirty="0"/>
              <a:t>. </a:t>
            </a:r>
            <a:r>
              <a:rPr lang="en-US" sz="1400" dirty="0" smtClean="0"/>
              <a:t>	Turn </a:t>
            </a:r>
            <a:r>
              <a:rPr lang="en-US" sz="1400" dirty="0"/>
              <a:t>computer and monitor on and off.</a:t>
            </a:r>
          </a:p>
        </p:txBody>
      </p:sp>
    </p:spTree>
    <p:extLst>
      <p:ext uri="{BB962C8B-B14F-4D97-AF65-F5344CB8AC3E}">
        <p14:creationId xmlns:p14="http://schemas.microsoft.com/office/powerpoint/2010/main" val="1339084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1082867" cy="4630208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>MOUSE</a:t>
            </a:r>
            <a:r>
              <a:rPr lang="en-US" dirty="0" smtClean="0"/>
              <a:t> (Apple ‘</a:t>
            </a:r>
            <a:r>
              <a:rPr lang="en-US" dirty="0"/>
              <a:t>b</a:t>
            </a:r>
            <a:r>
              <a:rPr lang="en-US" dirty="0" smtClean="0"/>
              <a:t>ought’/modified Invention)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Point and Click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Drag and Drop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Left Click (select / highlight)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Right Click (Menu options)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Double Click (Select / Open)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Scroll Wheel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Wired or Wireless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102" r="-1827"/>
          <a:stretch/>
        </p:blipFill>
        <p:spPr>
          <a:xfrm>
            <a:off x="399640" y="4676160"/>
            <a:ext cx="1953578" cy="21031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390" t="-424" r="10699" b="424"/>
          <a:stretch/>
        </p:blipFill>
        <p:spPr>
          <a:xfrm>
            <a:off x="7622858" y="1687888"/>
            <a:ext cx="4678680" cy="3111978"/>
          </a:xfrm>
          <a:prstGeom prst="rect">
            <a:avLst/>
          </a:prstGeom>
        </p:spPr>
      </p:pic>
      <p:sp>
        <p:nvSpPr>
          <p:cNvPr id="6" name="Rectangle 5">
            <a:hlinkClick r:id="rId4"/>
          </p:cNvPr>
          <p:cNvSpPr/>
          <p:nvPr/>
        </p:nvSpPr>
        <p:spPr>
          <a:xfrm>
            <a:off x="3300956" y="5128895"/>
            <a:ext cx="7990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linkClick r:id="rId4"/>
              </a:rPr>
              <a:t>https://edu.gcfglobal.org/en/mousetutorial/mouse-tutorial/1/</a:t>
            </a:r>
            <a:endParaRPr lang="en-US" sz="2400" dirty="0"/>
          </a:p>
        </p:txBody>
      </p:sp>
      <p:sp>
        <p:nvSpPr>
          <p:cNvPr id="7" name="Rectangle 6">
            <a:hlinkClick r:id="rId5"/>
          </p:cNvPr>
          <p:cNvSpPr/>
          <p:nvPr/>
        </p:nvSpPr>
        <p:spPr>
          <a:xfrm>
            <a:off x="3300956" y="5919589"/>
            <a:ext cx="6521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linkClick r:id="rId5"/>
              </a:rPr>
              <a:t>https://www.youtube.com/watch?v=KNKgBBn_Fsg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3224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149543"/>
            <a:ext cx="10515600" cy="825818"/>
          </a:xfrm>
        </p:spPr>
        <p:txBody>
          <a:bodyPr>
            <a:normAutofit/>
          </a:bodyPr>
          <a:lstStyle/>
          <a:p>
            <a:r>
              <a:rPr lang="en-US" dirty="0" smtClean="0"/>
              <a:t>Unit 1-3 Mouse Skills Operations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1960" y="1148290"/>
            <a:ext cx="11445240" cy="53591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click </a:t>
            </a:r>
            <a:r>
              <a:rPr lang="en-US" sz="2400" dirty="0" smtClean="0"/>
              <a:t>{press the button}</a:t>
            </a:r>
          </a:p>
          <a:p>
            <a:pPr marL="0" indent="0">
              <a:buNone/>
            </a:pPr>
            <a:r>
              <a:rPr lang="en-US" sz="4000" b="1" dirty="0" smtClean="0"/>
              <a:t>Icon </a:t>
            </a:r>
            <a:r>
              <a:rPr lang="en-US" sz="2400" dirty="0" smtClean="0"/>
              <a:t> </a:t>
            </a:r>
            <a:r>
              <a:rPr lang="en-US" sz="2400" dirty="0"/>
              <a:t>derived from the Greek </a:t>
            </a:r>
            <a:r>
              <a:rPr lang="en-US" sz="2400" dirty="0" err="1"/>
              <a:t>eikōn</a:t>
            </a:r>
            <a:r>
              <a:rPr lang="en-US" sz="2400" dirty="0"/>
              <a:t> or </a:t>
            </a:r>
            <a:r>
              <a:rPr lang="en-US" sz="2400" dirty="0" err="1"/>
              <a:t>eikenai</a:t>
            </a:r>
            <a:r>
              <a:rPr lang="en-US" sz="2400" dirty="0"/>
              <a:t>, which means "</a:t>
            </a:r>
            <a:r>
              <a:rPr lang="en-US" sz="2400" b="1" dirty="0"/>
              <a:t>to seem or to be like</a:t>
            </a:r>
            <a:r>
              <a:rPr lang="en-US" sz="2400" dirty="0" smtClean="0"/>
              <a:t>." </a:t>
            </a:r>
          </a:p>
          <a:p>
            <a:pPr marL="0" indent="0">
              <a:buNone/>
            </a:pPr>
            <a:r>
              <a:rPr lang="en-US" sz="4000" b="1" dirty="0" smtClean="0"/>
              <a:t>click and hold </a:t>
            </a:r>
            <a:r>
              <a:rPr lang="en-US" sz="2400" dirty="0" smtClean="0"/>
              <a:t>{Useful for selecting text and highlighting}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dirty="0" smtClean="0"/>
              <a:t>menu </a:t>
            </a:r>
            <a:r>
              <a:rPr lang="en-US" sz="2400" dirty="0" smtClean="0"/>
              <a:t>{options that can be performed on an ‘Object’}</a:t>
            </a:r>
            <a:endParaRPr lang="en-US" sz="2400" dirty="0"/>
          </a:p>
          <a:p>
            <a:pPr marL="0" indent="0">
              <a:buNone/>
            </a:pPr>
            <a:r>
              <a:rPr lang="en-US" sz="4000" b="1" dirty="0" smtClean="0"/>
              <a:t>drag </a:t>
            </a:r>
            <a:r>
              <a:rPr lang="en-US" sz="4000" b="1" dirty="0"/>
              <a:t>and drop </a:t>
            </a:r>
            <a:r>
              <a:rPr lang="en-US" sz="2400" dirty="0" smtClean="0"/>
              <a:t>{File and Desktop management}</a:t>
            </a:r>
            <a:endParaRPr lang="en-US" sz="2400" dirty="0"/>
          </a:p>
          <a:p>
            <a:pPr marL="0" indent="0">
              <a:buNone/>
            </a:pPr>
            <a:r>
              <a:rPr lang="en-US" sz="4000" b="1" dirty="0" smtClean="0"/>
              <a:t>right click </a:t>
            </a:r>
            <a:r>
              <a:rPr lang="en-US" sz="2400" dirty="0" smtClean="0"/>
              <a:t>{brings up “menu” options for the ‘Object’}</a:t>
            </a:r>
            <a:endParaRPr lang="en-US" sz="2400" dirty="0"/>
          </a:p>
          <a:p>
            <a:pPr marL="0" indent="0">
              <a:buNone/>
            </a:pPr>
            <a:r>
              <a:rPr lang="en-US" sz="4000" b="1" dirty="0" smtClean="0"/>
              <a:t>double (Left) click</a:t>
            </a:r>
            <a:r>
              <a:rPr lang="en-US" sz="2400" b="1" dirty="0" smtClean="0"/>
              <a:t> </a:t>
            </a:r>
            <a:r>
              <a:rPr lang="en-US" sz="2400" dirty="0" smtClean="0"/>
              <a:t>{Left Mouse. Opens a folder or file}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4171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10515600" cy="5965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1-3 </a:t>
            </a:r>
            <a:r>
              <a:rPr lang="en-US" dirty="0" smtClean="0"/>
              <a:t>  </a:t>
            </a:r>
            <a:r>
              <a:rPr lang="en-US" dirty="0" smtClean="0"/>
              <a:t>Mouse Shapes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475104"/>
            <a:ext cx="11362267" cy="49887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6. Identify mouse pointer shapes and the functions they</a:t>
            </a:r>
          </a:p>
          <a:p>
            <a:pPr marL="0" indent="0">
              <a:buNone/>
            </a:pPr>
            <a:r>
              <a:rPr lang="en-US" sz="3200" dirty="0"/>
              <a:t>represent (spinning wheel (loading), </a:t>
            </a:r>
            <a:r>
              <a:rPr lang="en-US" sz="3200" dirty="0" err="1"/>
              <a:t>iBeam</a:t>
            </a:r>
            <a:r>
              <a:rPr lang="en-US" sz="3200" dirty="0"/>
              <a:t> (text), arrow</a:t>
            </a:r>
          </a:p>
          <a:p>
            <a:pPr marL="0" indent="0">
              <a:buNone/>
            </a:pPr>
            <a:r>
              <a:rPr lang="en-US" sz="3200" dirty="0"/>
              <a:t>(basic clicking), hand pointer (clickable links</a:t>
            </a:r>
            <a:r>
              <a:rPr lang="en-US" sz="3200" dirty="0" smtClean="0"/>
              <a:t>)).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10. Access and control audio output features (volume, mute,</a:t>
            </a:r>
          </a:p>
          <a:p>
            <a:pPr marL="0" indent="0">
              <a:buNone/>
            </a:pPr>
            <a:r>
              <a:rPr lang="en-US" sz="3200" dirty="0"/>
              <a:t>speakers and headphones</a:t>
            </a:r>
            <a:r>
              <a:rPr lang="en-US" sz="3200" dirty="0" smtClean="0"/>
              <a:t>).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16. Identify whether or not a computer is connected to the</a:t>
            </a:r>
          </a:p>
          <a:p>
            <a:pPr marL="0" indent="0">
              <a:buNone/>
            </a:pPr>
            <a:r>
              <a:rPr lang="en-US" sz="3200" dirty="0"/>
              <a:t>internet.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10560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Unit 1-3 </a:t>
            </a:r>
            <a:r>
              <a:rPr lang="en-US" dirty="0"/>
              <a:t>:</a:t>
            </a:r>
            <a:r>
              <a:rPr lang="en-US" dirty="0" smtClean="0"/>
              <a:t>  Lesson Vocabulary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475104"/>
            <a:ext cx="11362267" cy="4988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hand           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pointer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I-beam              </a:t>
            </a:r>
          </a:p>
          <a:p>
            <a:pPr marL="0" indent="0">
              <a:buNone/>
            </a:pPr>
            <a:r>
              <a:rPr lang="en-US" sz="3200" dirty="0" smtClean="0"/>
              <a:t>spinning </a:t>
            </a:r>
            <a:r>
              <a:rPr lang="en-US" sz="3200" dirty="0"/>
              <a:t>wheel</a:t>
            </a:r>
          </a:p>
          <a:p>
            <a:pPr marL="0" indent="0">
              <a:buNone/>
            </a:pPr>
            <a:r>
              <a:rPr lang="en-US" sz="3200" dirty="0"/>
              <a:t>mouse              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/>
              <a:t>WiFi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mute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8285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27" y="174736"/>
            <a:ext cx="10515600" cy="754227"/>
          </a:xfrm>
        </p:spPr>
        <p:txBody>
          <a:bodyPr/>
          <a:lstStyle/>
          <a:p>
            <a:r>
              <a:rPr lang="en-US" dirty="0" smtClean="0"/>
              <a:t>Unit 1-3 Mouse Shapes</a:t>
            </a:r>
            <a:endParaRPr lang="en-US" dirty="0"/>
          </a:p>
        </p:txBody>
      </p:sp>
      <p:pic>
        <p:nvPicPr>
          <p:cNvPr id="1026" name="Picture 2" descr="Keyboard and Cursor Shapes: Included Shapes | ShapeCh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800" y="2828485"/>
            <a:ext cx="1084892" cy="161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8257" y="174736"/>
            <a:ext cx="3436725" cy="3436725"/>
          </a:xfrm>
          <a:prstGeom prst="rect">
            <a:avLst/>
          </a:prstGeom>
        </p:spPr>
      </p:pic>
      <p:pic>
        <p:nvPicPr>
          <p:cNvPr id="1030" name="Picture 6" descr="Mouse cursor icon. Vector icon in a simple hand shape. 21021033 Vector Art  at Vecteez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741" y="3089436"/>
            <a:ext cx="1194645" cy="161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678" y="950899"/>
            <a:ext cx="6730663" cy="1855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2084" y="3017186"/>
            <a:ext cx="1671922" cy="16719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79247"/>
          <a:stretch/>
        </p:blipFill>
        <p:spPr>
          <a:xfrm>
            <a:off x="850892" y="5312979"/>
            <a:ext cx="6323449" cy="131232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980897" y="4816377"/>
            <a:ext cx="1949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/>
              <a:t>I-beam </a:t>
            </a:r>
            <a:r>
              <a:rPr lang="en-US" sz="2400" dirty="0" smtClean="0"/>
              <a:t>types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319773" y="4816377"/>
            <a:ext cx="2668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Pointer opens a ﬁle.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4095" y="4793930"/>
            <a:ext cx="2481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Hand opens a </a:t>
            </a:r>
            <a:r>
              <a:rPr lang="en-US" sz="2400" dirty="0" smtClean="0"/>
              <a:t>link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29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344" y="160173"/>
            <a:ext cx="11600793" cy="67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1-3 </a:t>
            </a:r>
            <a:r>
              <a:rPr lang="en-US" dirty="0" smtClean="0"/>
              <a:t>Mouse Shapes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89" y="835572"/>
            <a:ext cx="8226645" cy="57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4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344" y="160173"/>
            <a:ext cx="11600793" cy="67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1-3 B Handout Open YouTube and Control Volume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9420" b="3727"/>
          <a:stretch/>
        </p:blipFill>
        <p:spPr>
          <a:xfrm>
            <a:off x="223345" y="835572"/>
            <a:ext cx="6470103" cy="34841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2888"/>
          <a:stretch/>
        </p:blipFill>
        <p:spPr>
          <a:xfrm>
            <a:off x="223345" y="4513980"/>
            <a:ext cx="6696707" cy="218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6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363</Words>
  <Application>Microsoft Office PowerPoint</Application>
  <PresentationFormat>Widescreen</PresentationFormat>
  <Paragraphs>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Basic Computer Skills  Unit: 1 – 3 Mouse Shapes </vt:lpstr>
      <vt:lpstr>Basic Hardware Skills and Objectives</vt:lpstr>
      <vt:lpstr>MOUSE (Apple ‘bought’/modified Invention)   Point and Click  Drag and Drop  Left Click (select / highlight)  Right Click (Menu options)  Double Click (Select / Open)  Scroll Wheel   Wired or Wireless </vt:lpstr>
      <vt:lpstr>Unit 1-3 Mouse Skills Operations</vt:lpstr>
      <vt:lpstr>Unit 1-3   Mouse Shapes</vt:lpstr>
      <vt:lpstr>Unit 1-3 :  Lesson Vocabulary</vt:lpstr>
      <vt:lpstr>Unit 1-3 Mouse Shapes</vt:lpstr>
      <vt:lpstr>Unit 1-3 Mouse Shapes</vt:lpstr>
      <vt:lpstr>Unit 1-3 B Handout Open YouTube and Control Volume</vt:lpstr>
      <vt:lpstr>Unit 1-3 B Reference </vt:lpstr>
      <vt:lpstr>Unit 1-3 A Handout (QUIZ)</vt:lpstr>
      <vt:lpstr>Unit 1-3 C Handout (QUIZ)</vt:lpstr>
      <vt:lpstr>Unit 1-3 C Reference </vt:lpstr>
      <vt:lpstr>Unit 1-3 D Handout</vt:lpstr>
      <vt:lpstr>Unit 1-3 E Handout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44</cp:revision>
  <dcterms:created xsi:type="dcterms:W3CDTF">2023-08-15T18:20:15Z</dcterms:created>
  <dcterms:modified xsi:type="dcterms:W3CDTF">2023-11-12T16:50:50Z</dcterms:modified>
</cp:coreProperties>
</file>