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1"/>
  </p:notesMasterIdLst>
  <p:handoutMasterIdLst>
    <p:handoutMasterId r:id="rId12"/>
  </p:handoutMasterIdLst>
  <p:sldIdLst>
    <p:sldId id="318" r:id="rId2"/>
    <p:sldId id="418" r:id="rId3"/>
    <p:sldId id="411" r:id="rId4"/>
    <p:sldId id="414" r:id="rId5"/>
    <p:sldId id="413" r:id="rId6"/>
    <p:sldId id="412" r:id="rId7"/>
    <p:sldId id="415" r:id="rId8"/>
    <p:sldId id="416" r:id="rId9"/>
    <p:sldId id="417" r:id="rId1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36DE9585-305C-4351-90E8-CA8EBE1C0124}">
          <p14:sldIdLst>
            <p14:sldId id="318"/>
            <p14:sldId id="418"/>
            <p14:sldId id="411"/>
            <p14:sldId id="414"/>
            <p14:sldId id="413"/>
            <p14:sldId id="412"/>
            <p14:sldId id="415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33333"/>
    <a:srgbClr val="00CCFF"/>
    <a:srgbClr val="FFFF66"/>
    <a:srgbClr val="008000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6" autoAdjust="0"/>
    <p:restoredTop sz="95111" autoAdjust="0"/>
  </p:normalViewPr>
  <p:slideViewPr>
    <p:cSldViewPr>
      <p:cViewPr>
        <p:scale>
          <a:sx n="62" d="100"/>
          <a:sy n="62" d="100"/>
        </p:scale>
        <p:origin x="1770" y="-20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1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4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602"/>
            <a:ext cx="3066733" cy="4684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602"/>
            <a:ext cx="3066733" cy="4684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897ED3-7443-49E0-A636-83B5B37F6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4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1675"/>
            <a:ext cx="4681537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8101"/>
            <a:ext cx="5189855" cy="42130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602"/>
            <a:ext cx="3066733" cy="4684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602"/>
            <a:ext cx="3066733" cy="4684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CD1171A-1A40-429D-95BD-2EBBD495B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2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DE85D-1E3F-4A04-8E16-DE8DD4A9B3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1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3EEA2-7CE1-4A93-92C0-2685ADD03A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C439-AD9B-4955-BDBF-321F5215D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6F1B5-A2DD-491E-8DB5-1055758FE6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9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6EE12-93B2-407F-A18C-E7C7D27F3B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2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3A97-3EFE-4B72-BA69-7908C60A1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A1A8-1297-4B75-95B8-EF2B7E37F9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115F0-49AE-40A1-BF70-6043CF6B5C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3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2D2F4-F2C2-40FB-8A70-45AF32F6F2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 - 19,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E730F2-63A9-49D8-B50F-45478A4B49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Tomboulian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Tomboulian@Yaho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CCC Logo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7354" y="405271"/>
            <a:ext cx="4026664" cy="1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09419" y="3280476"/>
            <a:ext cx="6487014" cy="12115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60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en-US" sz="8000" kern="1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EXCEL</a:t>
            </a:r>
            <a:r>
              <a:rPr lang="en-US" sz="3600" kern="10" spc="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en-US" sz="3600" kern="10" spc="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2010</a:t>
            </a:r>
            <a:endParaRPr lang="en-US" sz="3600" kern="10" spc="0" dirty="0">
              <a:ln w="38100">
                <a:noFill/>
                <a:round/>
                <a:headEnd/>
                <a:tailEnd/>
              </a:ln>
              <a:solidFill>
                <a:srgbClr val="333333"/>
              </a:solidFill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417" y="4491982"/>
            <a:ext cx="4842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Nolan Tomboulian</a:t>
            </a:r>
          </a:p>
          <a:p>
            <a:pPr algn="ctr"/>
            <a:r>
              <a:rPr lang="en-US" sz="2800" dirty="0" smtClean="0"/>
              <a:t>252-675-0176</a:t>
            </a:r>
          </a:p>
          <a:p>
            <a:pPr algn="ctr"/>
            <a:r>
              <a:rPr lang="en-US" sz="2800" dirty="0" smtClean="0">
                <a:hlinkClick r:id="rId4"/>
              </a:rPr>
              <a:t>Tomboulian@Yahoo.com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Tomboulian.Info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3" y="4491982"/>
            <a:ext cx="2076754" cy="1777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8FFFA"/>
              </a:clrFrom>
              <a:clrTo>
                <a:srgbClr val="F8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32" y="264866"/>
            <a:ext cx="1553170" cy="15531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413"/>
            <a:ext cx="1600200" cy="13862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77" y="4905635"/>
            <a:ext cx="1571625" cy="13639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931" y="2134456"/>
            <a:ext cx="371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" spc="600" dirty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Microsoft Office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9622" y="2511035"/>
            <a:ext cx="5022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10" spc="600" dirty="0" smtClean="0">
                <a:ln w="38100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Introduction</a:t>
            </a:r>
            <a:endParaRPr lang="en-US" dirty="0">
              <a:ln w="38100">
                <a:noFill/>
                <a:round/>
                <a:headEnd/>
                <a:tailEnd/>
              </a:ln>
              <a:solidFill>
                <a:srgbClr val="29292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CCC Logo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7354" y="405271"/>
            <a:ext cx="4026664" cy="1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09419" y="3280476"/>
            <a:ext cx="6487014" cy="12115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60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en-US" sz="8000" kern="1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EXCEL</a:t>
            </a:r>
            <a:r>
              <a:rPr lang="en-US" sz="3600" kern="10" spc="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en-US" sz="3600" kern="10" spc="0" dirty="0" smtClean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2010</a:t>
            </a:r>
            <a:endParaRPr lang="en-US" sz="3600" kern="10" spc="0" dirty="0">
              <a:ln w="38100">
                <a:noFill/>
                <a:round/>
                <a:headEnd/>
                <a:tailEnd/>
              </a:ln>
              <a:solidFill>
                <a:srgbClr val="333333"/>
              </a:solidFill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417" y="4491982"/>
            <a:ext cx="4842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Nolan Tomboulian</a:t>
            </a:r>
          </a:p>
          <a:p>
            <a:pPr algn="ctr"/>
            <a:r>
              <a:rPr lang="en-US" sz="2800" dirty="0" smtClean="0"/>
              <a:t>252-675-0176</a:t>
            </a:r>
          </a:p>
          <a:p>
            <a:pPr algn="ctr"/>
            <a:r>
              <a:rPr lang="en-US" sz="2800" dirty="0" smtClean="0">
                <a:hlinkClick r:id="rId4"/>
              </a:rPr>
              <a:t>Tomboulian@Yahoo.com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Tomboulian.Info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3" y="4491982"/>
            <a:ext cx="2076754" cy="1777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8FFFA"/>
              </a:clrFrom>
              <a:clrTo>
                <a:srgbClr val="F8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32" y="264866"/>
            <a:ext cx="1553170" cy="1553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931" y="2134456"/>
            <a:ext cx="3719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" spc="600" dirty="0">
                <a:ln w="38100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Microsoft Office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9622" y="2511035"/>
            <a:ext cx="5022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10" spc="600" dirty="0" smtClean="0">
                <a:ln w="38100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Introduction</a:t>
            </a:r>
            <a:endParaRPr lang="en-US" dirty="0">
              <a:ln w="38100">
                <a:noFill/>
                <a:round/>
                <a:headEnd/>
                <a:tailEnd/>
              </a:ln>
              <a:solidFill>
                <a:srgbClr val="29292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17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38852"/>
            <a:ext cx="7099017" cy="2535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 rtl="0"/>
            <a:r>
              <a:rPr lang="en-US" sz="3600" kern="10" dirty="0" smtClean="0">
                <a:solidFill>
                  <a:srgbClr val="292929"/>
                </a:solidFill>
                <a:latin typeface="Arial Black"/>
              </a:rPr>
              <a:t> INTRODUCTION - EXCEL 2010</a:t>
            </a:r>
            <a:endParaRPr lang="en-US" sz="3600" kern="10" dirty="0">
              <a:solidFill>
                <a:srgbClr val="292929"/>
              </a:solidFill>
              <a:latin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28" y="69099"/>
            <a:ext cx="593098" cy="5930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323" y="629408"/>
            <a:ext cx="8073097" cy="3578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/>
            <a:r>
              <a:rPr lang="en-US" sz="1200" dirty="0" smtClean="0"/>
              <a:t>7 Hour instructor </a:t>
            </a:r>
            <a:r>
              <a:rPr lang="en-US" sz="1200" dirty="0"/>
              <a:t>led class for </a:t>
            </a:r>
            <a:r>
              <a:rPr lang="en-US" sz="1200" b="1" i="1" dirty="0"/>
              <a:t>Microsoft Office </a:t>
            </a:r>
            <a:r>
              <a:rPr lang="en-US" sz="1200" b="1" i="1" dirty="0" smtClean="0"/>
              <a:t>Excel 2010</a:t>
            </a:r>
            <a:r>
              <a:rPr lang="en-US" sz="1200" dirty="0" smtClean="0"/>
              <a:t> will </a:t>
            </a:r>
            <a:r>
              <a:rPr lang="en-US" sz="1200" dirty="0"/>
              <a:t>expose participates to a </a:t>
            </a:r>
            <a:r>
              <a:rPr lang="en-US" sz="1200" b="1" i="1" dirty="0"/>
              <a:t>few</a:t>
            </a:r>
            <a:r>
              <a:rPr lang="en-US" sz="1200" dirty="0"/>
              <a:t> of the </a:t>
            </a:r>
            <a:r>
              <a:rPr lang="en-US" sz="1200" dirty="0" smtClean="0"/>
              <a:t>options such as: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65091" y="5739476"/>
            <a:ext cx="7384218" cy="646331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/>
              <a:t>Students should </a:t>
            </a:r>
            <a:r>
              <a:rPr lang="en-US" dirty="0"/>
              <a:t>have</a:t>
            </a:r>
            <a:r>
              <a:rPr lang="en-US" i="1" dirty="0"/>
              <a:t> prior knowledge and experience with </a:t>
            </a:r>
            <a:endParaRPr lang="en-US" i="1" dirty="0" smtClean="0"/>
          </a:p>
          <a:p>
            <a:pPr algn="ctr"/>
            <a:r>
              <a:rPr lang="en-US" i="1" dirty="0" smtClean="0"/>
              <a:t>Computer operations and file management.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659" y="973096"/>
            <a:ext cx="8601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Understanding of spreadsheets, environment, terminology and navigation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Entering and Editing Data: Text, Numbers, Dates, and Formulas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Working with Columns and Rows: (Insert, Delete, Hide/Unhide, Resize, Freeze)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Working with Cells and Ranges (blocks of cells)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Understand the mathematical Order of Operations (PEMDAS) used in Formulas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Basic Functions: Sum, Average, Count, Min, Max (and others)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Formatting of Cells and the DATA within the cell. How to use the Format Painter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 smtClean="0"/>
              <a:t>Alignment, Format, Wrapping, Merging, Fill, Borders, Outline, Color, Font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Copying Formulas with Relative and Absolute cell addresses.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Using Copy / Paste and AUTOFILL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Introduction to Charts (Graphing)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Sorting and Filtering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Introduction to Tables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Worksheets, Workbooks and Backstage View (FILE Tab)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Customization of the Quick Access Toolbar (and Ribbon)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Demonstrate Intermediate and Advanced Topics for potential applications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Other Tips and Tricks requested by participants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714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POINT OF CLARIFICATION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016732"/>
            <a:ext cx="7596844" cy="51125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"/>
            </a:pPr>
            <a:r>
              <a:rPr lang="en-US" dirty="0" smtClean="0"/>
              <a:t>The purpose of this class is to assist you to become a “smarter” worker and more productive and comfortable using the MS Office Excel application.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"/>
            </a:pPr>
            <a:r>
              <a:rPr lang="en-US" dirty="0" smtClean="0"/>
              <a:t>“</a:t>
            </a:r>
            <a:r>
              <a:rPr lang="en-US" i="1" dirty="0" smtClean="0"/>
              <a:t>Introduction</a:t>
            </a:r>
            <a:r>
              <a:rPr lang="en-US" dirty="0" smtClean="0"/>
              <a:t>”, “</a:t>
            </a:r>
            <a:r>
              <a:rPr lang="en-US" i="1" dirty="0" smtClean="0"/>
              <a:t>Intermediate</a:t>
            </a:r>
            <a:r>
              <a:rPr lang="en-US" dirty="0" smtClean="0"/>
              <a:t>” and “</a:t>
            </a:r>
            <a:r>
              <a:rPr lang="en-US" i="1" dirty="0" smtClean="0"/>
              <a:t>Advanced</a:t>
            </a:r>
            <a:r>
              <a:rPr lang="en-US" dirty="0" smtClean="0"/>
              <a:t>” classifications for topics covered in the different classes is relative!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"/>
            </a:pPr>
            <a:r>
              <a:rPr lang="en-US" dirty="0" smtClean="0"/>
              <a:t>My task is to help empower you to leave with something useful and meaningful to allow you to do a better job!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"/>
            </a:pPr>
            <a:r>
              <a:rPr lang="en-US" dirty="0" smtClean="0"/>
              <a:t>Please contact me if you need help!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6D50C-819D-4964-8318-445E992D9B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355725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188640"/>
            <a:ext cx="7239000" cy="868362"/>
          </a:xfrm>
        </p:spPr>
        <p:txBody>
          <a:bodyPr/>
          <a:lstStyle/>
          <a:p>
            <a:r>
              <a:rPr lang="en-US" dirty="0" smtClean="0"/>
              <a:t>This class will not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3" y="2132637"/>
            <a:ext cx="3276600" cy="4038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/>
              <a:t>Lengthy</a:t>
            </a:r>
          </a:p>
          <a:p>
            <a:pPr>
              <a:buNone/>
            </a:pPr>
            <a:r>
              <a:rPr lang="en-US" sz="12800" dirty="0"/>
              <a:t>Endless </a:t>
            </a:r>
          </a:p>
          <a:p>
            <a:pPr>
              <a:buNone/>
            </a:pPr>
            <a:r>
              <a:rPr lang="en-US" sz="12800" dirty="0"/>
              <a:t>Continuous</a:t>
            </a:r>
          </a:p>
          <a:p>
            <a:pPr>
              <a:buNone/>
            </a:pPr>
            <a:r>
              <a:rPr lang="en-US" sz="12800" dirty="0"/>
              <a:t>Torture with</a:t>
            </a:r>
          </a:p>
          <a:p>
            <a:pPr>
              <a:buNone/>
            </a:pPr>
            <a:r>
              <a:rPr lang="en-US" sz="12800" dirty="0"/>
              <a:t>Unending</a:t>
            </a:r>
          </a:p>
          <a:p>
            <a:pPr>
              <a:buNone/>
            </a:pPr>
            <a:r>
              <a:rPr lang="en-US" sz="12800" dirty="0"/>
              <a:t>Repetition of </a:t>
            </a:r>
          </a:p>
          <a:p>
            <a:pPr>
              <a:buNone/>
            </a:pPr>
            <a:r>
              <a:rPr lang="en-US" sz="12800" dirty="0"/>
              <a:t>Explanations.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39A22-90AF-4C3B-914B-98E5AD2744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19" name="Picture 3" descr="C:\Documents and Settings\Travis\Local Settings\Temporary Internet Files\Content.IE5\S5UNC5EF\MC900141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354" y="1627127"/>
            <a:ext cx="3453670" cy="41278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35354" y="2088780"/>
            <a:ext cx="1627446" cy="120030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sz="2400" dirty="0"/>
              <a:t>A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LECTURE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9612" y="5874614"/>
            <a:ext cx="7162800" cy="36930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i="1" dirty="0" smtClean="0"/>
              <a:t>Class participation is welcomed and beneficial to </a:t>
            </a:r>
            <a:r>
              <a:rPr lang="en-US" b="1" i="1" dirty="0" smtClean="0"/>
              <a:t>you (and others)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5716" y="1165475"/>
            <a:ext cx="3962400" cy="92330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dirty="0" smtClean="0"/>
              <a:t>Not many people know the word “LECTURE” is actually an acronym. It stands for: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4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pha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397" y="1290487"/>
            <a:ext cx="3713212" cy="2781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090970" y="213681"/>
            <a:ext cx="7994448" cy="769417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How do you eat an elephant?</a:t>
            </a:r>
          </a:p>
        </p:txBody>
      </p:sp>
      <p:pic>
        <p:nvPicPr>
          <p:cNvPr id="8" name="Picture 7" descr="Elephan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205" y="1373446"/>
            <a:ext cx="2622036" cy="3272299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551471" y="3429000"/>
            <a:ext cx="855406" cy="9217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5638800" y="1118419"/>
            <a:ext cx="855406" cy="9217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423652" y="1221658"/>
            <a:ext cx="855406" cy="9217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624052" y="3429000"/>
            <a:ext cx="855406" cy="9217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4055807" y="1044678"/>
            <a:ext cx="1032387" cy="112333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88080" y="1831260"/>
            <a:ext cx="1032387" cy="112333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2576051" y="1836178"/>
            <a:ext cx="1032387" cy="112333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121744" y="2305665"/>
            <a:ext cx="1032387" cy="112333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572003" y="3244645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969345" y="1111045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4572003" y="1130710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5240594" y="2482645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2261422" y="2583425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3087329" y="3072581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3500286" y="1582997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4572003" y="1877961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3930446" y="2305668"/>
            <a:ext cx="1283109" cy="13076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3930447" y="2890684"/>
            <a:ext cx="1555955" cy="184600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5653" y="1537961"/>
            <a:ext cx="5943599" cy="341629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are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 options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may never use!</a:t>
            </a: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6056" y="5409220"/>
            <a:ext cx="7846144" cy="132341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many tutorials and resources available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C439-AD9B-4955-BDBF-321F5215D1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POINT OF CLARIFICATION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6D50C-819D-4964-8318-445E992D9B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355725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3701" name="WordArt 5"/>
          <p:cNvSpPr>
            <a:spLocks noChangeArrowheads="1" noChangeShapeType="1" noTextEdit="1"/>
          </p:cNvSpPr>
          <p:nvPr/>
        </p:nvSpPr>
        <p:spPr bwMode="auto">
          <a:xfrm>
            <a:off x="755578" y="1268760"/>
            <a:ext cx="7776862" cy="142264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2400" kern="10" dirty="0">
                <a:ln w="9525"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You know what you know</a:t>
            </a:r>
            <a:r>
              <a:rPr lang="en-US" sz="2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413702" name="WordArt 6"/>
          <p:cNvSpPr>
            <a:spLocks noChangeArrowheads="1" noChangeShapeType="1" noTextEdit="1"/>
          </p:cNvSpPr>
          <p:nvPr/>
        </p:nvSpPr>
        <p:spPr bwMode="auto">
          <a:xfrm>
            <a:off x="755577" y="3140968"/>
            <a:ext cx="7992888" cy="123894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720" dirty="0">
                <a:ln w="12700">
                  <a:noFill/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You know what you don't know!</a:t>
            </a:r>
          </a:p>
        </p:txBody>
      </p:sp>
      <p:sp>
        <p:nvSpPr>
          <p:cNvPr id="413703" name="WordArt 7"/>
          <p:cNvSpPr>
            <a:spLocks noChangeArrowheads="1" noChangeShapeType="1" noTextEdit="1"/>
          </p:cNvSpPr>
          <p:nvPr/>
        </p:nvSpPr>
        <p:spPr bwMode="auto">
          <a:xfrm>
            <a:off x="1355725" y="4746624"/>
            <a:ext cx="7392740" cy="134667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But you don't know </a:t>
            </a:r>
            <a:endParaRPr lang="en-US" sz="3600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Arial Black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what 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you don't know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3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3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/>
      <p:bldP spid="413702" grpId="0"/>
      <p:bldP spid="413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Left Blank for Duplex Printing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Left Blank for Duplex Printing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C439-AD9B-4955-BDBF-321F5215D1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</TotalTime>
  <Words>477</Words>
  <Application>Microsoft Office PowerPoint</Application>
  <PresentationFormat>On-screen Show (4:3)</PresentationFormat>
  <Paragraphs>89</Paragraphs>
  <Slides>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POINT OF CLARIFICATION</vt:lpstr>
      <vt:lpstr>This class will not be…</vt:lpstr>
      <vt:lpstr>PowerPoint Presentation</vt:lpstr>
      <vt:lpstr>POINT OF CLARIFICATION</vt:lpstr>
      <vt:lpstr>Left Blank for Duplex Printing</vt:lpstr>
      <vt:lpstr>Left Blank for Duplex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HomeBase</dc:creator>
  <cp:lastModifiedBy>Nolan R. Tomboulian</cp:lastModifiedBy>
  <cp:revision>398</cp:revision>
  <cp:lastPrinted>2014-04-08T16:03:43Z</cp:lastPrinted>
  <dcterms:created xsi:type="dcterms:W3CDTF">1601-01-01T00:00:00Z</dcterms:created>
  <dcterms:modified xsi:type="dcterms:W3CDTF">2014-06-15T23:57:34Z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