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handoutMasterIdLst>
    <p:handoutMasterId r:id="rId19"/>
  </p:handoutMasterIdLst>
  <p:sldIdLst>
    <p:sldId id="603" r:id="rId2"/>
    <p:sldId id="695" r:id="rId3"/>
    <p:sldId id="690" r:id="rId4"/>
    <p:sldId id="691" r:id="rId5"/>
    <p:sldId id="697" r:id="rId6"/>
    <p:sldId id="364" r:id="rId7"/>
    <p:sldId id="696" r:id="rId8"/>
    <p:sldId id="692" r:id="rId9"/>
    <p:sldId id="320" r:id="rId10"/>
    <p:sldId id="604" r:id="rId11"/>
    <p:sldId id="605" r:id="rId12"/>
    <p:sldId id="606" r:id="rId13"/>
    <p:sldId id="698" r:id="rId14"/>
    <p:sldId id="701" r:id="rId15"/>
    <p:sldId id="703" r:id="rId16"/>
    <p:sldId id="70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Rows_Columns" id="{99BEF1E4-5105-4BEB-934A-60310A5F534E}">
          <p14:sldIdLst>
            <p14:sldId id="603"/>
            <p14:sldId id="695"/>
            <p14:sldId id="690"/>
            <p14:sldId id="691"/>
            <p14:sldId id="697"/>
            <p14:sldId id="364"/>
            <p14:sldId id="696"/>
            <p14:sldId id="692"/>
            <p14:sldId id="320"/>
            <p14:sldId id="604"/>
            <p14:sldId id="605"/>
            <p14:sldId id="606"/>
            <p14:sldId id="698"/>
            <p14:sldId id="701"/>
            <p14:sldId id="703"/>
            <p14:sldId id="7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CC0099"/>
    <a:srgbClr val="CC3399"/>
    <a:srgbClr val="CC0000"/>
    <a:srgbClr val="EAEAEA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4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0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1B414-B4B6-44C4-97E2-6CF486E5BFCD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A5048-BF07-4214-8E02-A0486D24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48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5011A8-14A0-46DC-8704-AB356B562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81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DD22-716E-4283-889B-516C49CE6FF2}" type="datetime1">
              <a:rPr lang="en-US" smtClean="0"/>
              <a:t>6/15/2014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>
                <a:solidFill>
                  <a:schemeClr val="accent1">
                    <a:tint val="20000"/>
                  </a:schemeClr>
                </a:solidFill>
              </a:rPr>
              <a:t>Feb-19-2013</a:t>
            </a:r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E509-71A0-4057-B9EF-7EAC6EE31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6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0026-0EA8-42D8-A65E-0B22173F1E0C}" type="datetime1">
              <a:rPr lang="en-US" smtClean="0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Feb-19-2013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2412-27B7-41EF-9782-5B86628B2A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4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4C0F-08D3-4642-9874-D6278A457839}" type="datetime1">
              <a:rPr lang="en-US" smtClean="0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Feb-19-2013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714F-8545-4308-8F47-A44806800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6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59B4-BC2A-4F06-BD3F-2E7E141C8383}" type="datetime1">
              <a:rPr lang="en-US" smtClean="0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Feb-19-2013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EB20-D28E-4A02-BA99-3C4F5B828AD5}" type="datetime1">
              <a:rPr lang="en-US" smtClean="0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Feb-19-2013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3791-ED6C-41A9-9553-5EAD255C3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4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1D4F-AD73-4982-A440-8EC5175301BF}" type="datetime1">
              <a:rPr lang="en-US" smtClean="0"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Feb-19-2013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0EB0-0A8F-46E0-9DFC-EE94E8CFB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379A-251B-4CD5-9416-16E0988BE4B9}" type="datetime1">
              <a:rPr lang="en-US" smtClean="0"/>
              <a:t>6/15/2014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Feb-19-2013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D943-5E0B-4924-BEA6-50D6FCFAF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CAD3-2617-4CB9-8817-35CD8C915CF3}" type="datetime1">
              <a:rPr lang="en-US" smtClean="0"/>
              <a:t>6/15/2014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r>
              <a:rPr kumimoji="0" lang="en-US" sz="1000" smtClean="0">
                <a:solidFill>
                  <a:schemeClr val="tx2">
                    <a:shade val="50000"/>
                  </a:schemeClr>
                </a:solidFill>
              </a:rPr>
              <a:t>Feb-19-2013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5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8E51-7125-441C-AF45-0B101840C776}" type="datetime1">
              <a:rPr lang="en-US" smtClean="0"/>
              <a:t>6/15/2014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Feb-19-2013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376E-DBB1-444C-AAFE-093D22F79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8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264D-DD75-40C1-B25B-C0DFF3D8AD21}" type="datetime1">
              <a:rPr lang="en-US" smtClean="0"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Feb-19-2013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EF92-8271-4CA8-A9EF-41AA27307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1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46AC-BD28-4A60-8B99-D27B05E55EBD}" type="datetime1">
              <a:rPr lang="en-US" smtClean="0"/>
              <a:t>6/15/2014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>
                <a:solidFill>
                  <a:schemeClr val="tx1"/>
                </a:solidFill>
              </a:rPr>
              <a:t>Feb-19-2013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E35F-3833-4280-851B-461A05ACF8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9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EE5C8-06FF-47C6-A3A8-2F1A8936A8A2}" type="datetime1">
              <a:rPr lang="en-US" smtClean="0"/>
              <a:t>6/15/2014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r>
              <a:rPr kumimoji="0" lang="en-US" sz="1000" smtClean="0">
                <a:solidFill>
                  <a:schemeClr val="tx2">
                    <a:shade val="50000"/>
                  </a:schemeClr>
                </a:solidFill>
              </a:rPr>
              <a:t>Feb-19-2013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3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Tomboulian@yahoo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03_Navigation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2452" y="457200"/>
            <a:ext cx="6480048" cy="17526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Nolan Tomboulian</a:t>
            </a:r>
          </a:p>
          <a:p>
            <a:r>
              <a:rPr lang="en-US" dirty="0" smtClean="0">
                <a:hlinkClick r:id="rId2"/>
              </a:rPr>
              <a:t>Tomboulian@yahoo.com</a:t>
            </a:r>
            <a:endParaRPr lang="en-US" dirty="0" smtClean="0"/>
          </a:p>
          <a:p>
            <a:r>
              <a:rPr lang="en-US" dirty="0" smtClean="0"/>
              <a:t>Tomboulian.Wikispaces.com</a:t>
            </a:r>
          </a:p>
        </p:txBody>
      </p:sp>
      <p:pic>
        <p:nvPicPr>
          <p:cNvPr id="5" name="Picture 4" descr="exc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" y="276225"/>
            <a:ext cx="2381250" cy="23812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09725" y="2657475"/>
            <a:ext cx="7543800" cy="2971800"/>
          </a:xfrm>
          <a:prstGeom prst="rect">
            <a:avLst/>
          </a:prstGeom>
        </p:spPr>
        <p:txBody>
          <a:bodyPr vert="horz" lIns="45720" rIns="45720" anchor="t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ROWS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Columns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SHEETS</a:t>
            </a:r>
            <a:endParaRPr kumimoji="0" lang="en-US" sz="4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http://www.bridgeschristianchurch.org/images/library/compus.png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276600"/>
            <a:ext cx="2438399" cy="1854119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E509-71A0-4057-B9EF-7EAC6EE31BA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Inserting and Deleting a </a:t>
            </a:r>
            <a:r>
              <a:rPr lang="en-US" b="1" dirty="0" smtClean="0">
                <a:solidFill>
                  <a:srgbClr val="FF0000"/>
                </a:solidFill>
              </a:rPr>
              <a:t>Worksheet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To </a:t>
            </a:r>
            <a:r>
              <a:rPr lang="en-US" b="1" dirty="0" smtClean="0"/>
              <a:t>insert</a:t>
            </a:r>
            <a:r>
              <a:rPr lang="en-US" dirty="0" smtClean="0"/>
              <a:t> a new worksheet into the workbook,</a:t>
            </a:r>
          </a:p>
          <a:p>
            <a:pPr lvl="1"/>
            <a:r>
              <a:rPr lang="en-US" dirty="0" smtClean="0"/>
              <a:t> right-click a sheet tab, </a:t>
            </a:r>
            <a:endParaRPr lang="en-US" dirty="0"/>
          </a:p>
          <a:p>
            <a:pPr lvl="1"/>
            <a:r>
              <a:rPr lang="en-US" dirty="0" smtClean="0"/>
              <a:t>click </a:t>
            </a:r>
            <a:r>
              <a:rPr lang="en-US" b="1" dirty="0" smtClean="0"/>
              <a:t>Insert</a:t>
            </a:r>
            <a:r>
              <a:rPr lang="en-US" dirty="0" smtClean="0"/>
              <a:t> on the shortcut menu, </a:t>
            </a:r>
          </a:p>
          <a:p>
            <a:pPr lvl="1"/>
            <a:r>
              <a:rPr lang="en-US" dirty="0" smtClean="0"/>
              <a:t>select a sheet type, and then click the </a:t>
            </a:r>
            <a:r>
              <a:rPr lang="en-US" b="1" dirty="0" smtClean="0"/>
              <a:t>OK</a:t>
            </a:r>
            <a:r>
              <a:rPr lang="en-US" dirty="0" smtClean="0"/>
              <a:t> button</a:t>
            </a:r>
          </a:p>
          <a:p>
            <a:endParaRPr lang="en-US" dirty="0" smtClean="0"/>
          </a:p>
          <a:p>
            <a:r>
              <a:rPr lang="en-US" dirty="0" smtClean="0"/>
              <a:t>Or Press the Insert Sheet Icon </a:t>
            </a:r>
          </a:p>
          <a:p>
            <a:endParaRPr lang="en-US" dirty="0" smtClean="0"/>
          </a:p>
          <a:p>
            <a:r>
              <a:rPr lang="en-US" dirty="0" smtClean="0"/>
              <a:t>You can </a:t>
            </a:r>
            <a:r>
              <a:rPr lang="en-US" b="1" dirty="0" smtClean="0"/>
              <a:t>delete</a:t>
            </a:r>
            <a:r>
              <a:rPr lang="en-US" dirty="0" smtClean="0"/>
              <a:t> a worksheet from a workbook in two ways:</a:t>
            </a:r>
          </a:p>
          <a:p>
            <a:pPr lvl="1"/>
            <a:r>
              <a:rPr lang="en-US" dirty="0" smtClean="0"/>
              <a:t>You can right-click the sheet tab of the worksheet you want to delete, and then click </a:t>
            </a:r>
            <a:r>
              <a:rPr lang="en-US" b="1" dirty="0" smtClean="0"/>
              <a:t>Delete</a:t>
            </a:r>
            <a:r>
              <a:rPr lang="en-US" dirty="0" smtClean="0"/>
              <a:t> on the shortcut menu</a:t>
            </a:r>
          </a:p>
          <a:p>
            <a:pPr lvl="1" algn="ctr"/>
            <a:r>
              <a:rPr lang="en-US" dirty="0" smtClean="0"/>
              <a:t>Go to the </a:t>
            </a:r>
            <a:r>
              <a:rPr lang="en-US" b="1" dirty="0" smtClean="0"/>
              <a:t>Home tab – Cells group</a:t>
            </a:r>
            <a:r>
              <a:rPr lang="en-US" dirty="0" smtClean="0"/>
              <a:t>, click the </a:t>
            </a:r>
            <a:r>
              <a:rPr lang="en-US" b="1" dirty="0" smtClean="0"/>
              <a:t>Delete</a:t>
            </a:r>
            <a:r>
              <a:rPr lang="en-US" dirty="0" smtClean="0"/>
              <a:t> button arrow and then click </a:t>
            </a:r>
            <a:r>
              <a:rPr lang="en-US" b="1" dirty="0" smtClean="0"/>
              <a:t>Delete</a:t>
            </a:r>
            <a:r>
              <a:rPr lang="en-US" dirty="0" smtClean="0"/>
              <a:t> </a:t>
            </a:r>
            <a:r>
              <a:rPr lang="en-US" b="1" dirty="0" smtClean="0"/>
              <a:t>Sheet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63982"/>
            <a:ext cx="1395412" cy="90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5" t="7671" r="5966" b="70359"/>
          <a:stretch/>
        </p:blipFill>
        <p:spPr bwMode="auto">
          <a:xfrm>
            <a:off x="6553200" y="4080164"/>
            <a:ext cx="2251245" cy="214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Renaming a Worksheet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</a:t>
            </a:r>
            <a:r>
              <a:rPr lang="en-US" b="1" dirty="0"/>
              <a:t>rename</a:t>
            </a:r>
            <a:r>
              <a:rPr lang="en-US" dirty="0"/>
              <a:t> a worksheet, you </a:t>
            </a:r>
            <a:r>
              <a:rPr lang="en-US" dirty="0" smtClean="0"/>
              <a:t>Double-Left-Click </a:t>
            </a:r>
            <a:r>
              <a:rPr lang="en-US" dirty="0"/>
              <a:t>the sheet </a:t>
            </a:r>
            <a:r>
              <a:rPr lang="en-US" dirty="0" smtClean="0"/>
              <a:t>tab (or Right-Click) </a:t>
            </a:r>
            <a:r>
              <a:rPr lang="en-US" dirty="0"/>
              <a:t>to select the sheet name, type a new name for the sheet, and then press the </a:t>
            </a:r>
            <a:r>
              <a:rPr lang="en-US" dirty="0" smtClean="0"/>
              <a:t>&lt;Enter&gt; </a:t>
            </a:r>
            <a:r>
              <a:rPr lang="en-US" dirty="0"/>
              <a:t>key</a:t>
            </a:r>
          </a:p>
          <a:p>
            <a:pPr lvl="1"/>
            <a:r>
              <a:rPr lang="en-US" dirty="0"/>
              <a:t>Sheet names cannot exceed 31 characters in length, including blank spaces</a:t>
            </a:r>
          </a:p>
          <a:p>
            <a:pPr lvl="1"/>
            <a:r>
              <a:rPr lang="en-US" dirty="0"/>
              <a:t>The width of the sheet tab adjusts to the length of </a:t>
            </a:r>
            <a:r>
              <a:rPr lang="en-US" dirty="0" smtClean="0"/>
              <a:t>what you enter (keep it short!)</a:t>
            </a:r>
          </a:p>
          <a:p>
            <a:pPr lvl="1"/>
            <a:r>
              <a:rPr lang="en-US" dirty="0" smtClean="0"/>
              <a:t>It is a good practice Not to have &lt;Spaces&gt; in the Sheet Name. (Use the underscore _   {</a:t>
            </a:r>
            <a:r>
              <a:rPr lang="en-US" dirty="0" err="1" smtClean="0"/>
              <a:t>Raw_Data</a:t>
            </a:r>
            <a:r>
              <a:rPr lang="en-US" dirty="0" smtClean="0"/>
              <a:t>} 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Moving and Copying a Worksheet</a:t>
            </a:r>
            <a:endParaRPr lang="en-US"/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You can change the placement of the </a:t>
            </a:r>
            <a:r>
              <a:rPr lang="en-US" b="1" dirty="0" smtClean="0"/>
              <a:t>worksheets </a:t>
            </a:r>
            <a:r>
              <a:rPr lang="en-US" dirty="0" smtClean="0"/>
              <a:t>in a workbook</a:t>
            </a:r>
          </a:p>
          <a:p>
            <a:r>
              <a:rPr lang="en-US" dirty="0" smtClean="0"/>
              <a:t>To reposition a worksheet, &lt;Left Click&gt; and drag the sheet tab to a new location relative to other worksheets in the workbook</a:t>
            </a:r>
          </a:p>
          <a:p>
            <a:r>
              <a:rPr lang="en-US" dirty="0" smtClean="0"/>
              <a:t>To copy a worksheet, just press the </a:t>
            </a:r>
            <a:r>
              <a:rPr lang="en-US" b="1" dirty="0" smtClean="0"/>
              <a:t>Ctrl</a:t>
            </a:r>
            <a:r>
              <a:rPr lang="en-US" dirty="0" smtClean="0"/>
              <a:t> key and &lt;Left Click&gt; and drag and drop the sheet tab</a:t>
            </a:r>
          </a:p>
          <a:p>
            <a:r>
              <a:rPr lang="en-US" dirty="0" smtClean="0"/>
              <a:t>You can also &lt;Right Click&gt; the Sheet Tab and select a desired option from the Dialog Box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&lt;Right Click&gt; Sheet Tabs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61841" r="62499" b="6250"/>
          <a:stretch/>
        </p:blipFill>
        <p:spPr bwMode="auto">
          <a:xfrm>
            <a:off x="2971800" y="1219200"/>
            <a:ext cx="3771014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90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END OF SECTION </a:t>
            </a:r>
          </a:p>
          <a:p>
            <a:pPr lvl="2"/>
            <a:r>
              <a:rPr lang="en-US" smtClean="0"/>
              <a:t>ROWS </a:t>
            </a:r>
            <a:r>
              <a:rPr lang="en-US" dirty="0" smtClean="0"/>
              <a:t>– COLUMNS </a:t>
            </a:r>
            <a:r>
              <a:rPr lang="en-US" smtClean="0"/>
              <a:t>– SHEETS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70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Blank for Duplex Printing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15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Blank for Duplex Printing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7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real “power” of EXCEL is in its ability to automatically adjust cell references in formulas when you: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901525"/>
            <a:ext cx="487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MOVE </a:t>
            </a:r>
          </a:p>
          <a:p>
            <a:pPr algn="ctr"/>
            <a:r>
              <a:rPr lang="en-US" sz="3600" b="1" dirty="0"/>
              <a:t>COPY</a:t>
            </a:r>
          </a:p>
          <a:p>
            <a:pPr algn="ctr"/>
            <a:r>
              <a:rPr lang="en-US" sz="3600" b="1" dirty="0"/>
              <a:t>INSERT</a:t>
            </a:r>
          </a:p>
          <a:p>
            <a:pPr algn="ctr"/>
            <a:r>
              <a:rPr lang="en-US" sz="3600" b="1" dirty="0"/>
              <a:t>or DELETE</a:t>
            </a:r>
          </a:p>
          <a:p>
            <a:pPr algn="ctr"/>
            <a:r>
              <a:rPr lang="en-US" sz="4800" i="1" dirty="0" smtClean="0"/>
              <a:t>CELLS</a:t>
            </a:r>
          </a:p>
          <a:p>
            <a:pPr algn="ctr"/>
            <a:r>
              <a:rPr lang="en-US" sz="4800" i="1" dirty="0" smtClean="0"/>
              <a:t>ROWS </a:t>
            </a:r>
            <a:endParaRPr lang="en-US" sz="4800" i="1" dirty="0"/>
          </a:p>
          <a:p>
            <a:pPr algn="ctr"/>
            <a:r>
              <a:rPr lang="en-US" sz="4800" i="1" dirty="0" smtClean="0"/>
              <a:t>Or COLUMNS 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376E-DBB1-444C-AAFE-093D22F79E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Inserting </a:t>
            </a:r>
            <a:br>
              <a:rPr lang="en-US" dirty="0" smtClean="0"/>
            </a:br>
            <a:r>
              <a:rPr lang="en-US" sz="5300" b="1" dirty="0" smtClean="0"/>
              <a:t>Columns </a:t>
            </a:r>
            <a:r>
              <a:rPr lang="en-US" sz="5300" b="1" dirty="0"/>
              <a:t>or </a:t>
            </a:r>
            <a:r>
              <a:rPr lang="en-US" sz="5300" b="1" dirty="0" smtClean="0"/>
              <a:t>Rows</a:t>
            </a:r>
            <a:endParaRPr lang="en-US" sz="5300" b="1" dirty="0"/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953000"/>
          </a:xfrm>
        </p:spPr>
        <p:txBody>
          <a:bodyPr>
            <a:normAutofit lnSpcReduction="10000"/>
          </a:bodyPr>
          <a:lstStyle/>
          <a:p>
            <a:pPr marL="512763" indent="-457200"/>
            <a:r>
              <a:rPr lang="en-US" dirty="0" smtClean="0"/>
              <a:t>A new column or row can be inserted </a:t>
            </a:r>
            <a:r>
              <a:rPr lang="en-US" i="1" dirty="0" smtClean="0"/>
              <a:t>anywhere</a:t>
            </a:r>
            <a:r>
              <a:rPr lang="en-US" dirty="0" smtClean="0"/>
              <a:t> in a worksheet</a:t>
            </a:r>
          </a:p>
          <a:p>
            <a:pPr lvl="1"/>
            <a:r>
              <a:rPr lang="en-US" dirty="0" smtClean="0"/>
              <a:t>Inserting a column moves the existing </a:t>
            </a:r>
            <a:r>
              <a:rPr lang="en-US" b="1" dirty="0" smtClean="0"/>
              <a:t>columns to the right</a:t>
            </a:r>
          </a:p>
          <a:p>
            <a:pPr lvl="1"/>
            <a:r>
              <a:rPr lang="en-US" dirty="0" smtClean="0"/>
              <a:t>Inserting a row moves the existing </a:t>
            </a:r>
            <a:r>
              <a:rPr lang="en-US" b="1" dirty="0" smtClean="0"/>
              <a:t>rows down</a:t>
            </a:r>
          </a:p>
          <a:p>
            <a:r>
              <a:rPr lang="en-US" dirty="0" smtClean="0"/>
              <a:t>New Columns inherit the width and formatting attributes of the column </a:t>
            </a:r>
            <a:r>
              <a:rPr lang="en-US" b="1" dirty="0" smtClean="0"/>
              <a:t>to the left </a:t>
            </a:r>
            <a:r>
              <a:rPr lang="en-US" sz="2200" i="1" dirty="0" smtClean="0"/>
              <a:t>(not the formulas)</a:t>
            </a:r>
          </a:p>
          <a:p>
            <a:r>
              <a:rPr lang="en-US" dirty="0" smtClean="0"/>
              <a:t>New Rows inherit the height and formatting attributes of the row </a:t>
            </a:r>
            <a:r>
              <a:rPr lang="en-US" b="1" dirty="0" smtClean="0"/>
              <a:t>above</a:t>
            </a:r>
            <a:r>
              <a:rPr lang="en-US" dirty="0" smtClean="0"/>
              <a:t> </a:t>
            </a:r>
            <a:r>
              <a:rPr lang="en-US" sz="2200" dirty="0" smtClean="0"/>
              <a:t>(not the formulas)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Inserting</a:t>
            </a:r>
            <a:br>
              <a:rPr lang="en-US" dirty="0" smtClean="0"/>
            </a:br>
            <a:r>
              <a:rPr lang="en-US" dirty="0" smtClean="0"/>
              <a:t> Column(s) </a:t>
            </a:r>
            <a:r>
              <a:rPr lang="en-US" dirty="0"/>
              <a:t>or </a:t>
            </a:r>
            <a:r>
              <a:rPr lang="en-US" dirty="0" smtClean="0"/>
              <a:t>Row(s)</a:t>
            </a:r>
            <a:endParaRPr lang="en-US" dirty="0"/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Select the column(s) or row(s) where you want to insert the new column(s) or row(s);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Excel </a:t>
            </a:r>
            <a:r>
              <a:rPr lang="en-US" dirty="0"/>
              <a:t>will insert the same number of columns or rows as you </a:t>
            </a:r>
            <a:r>
              <a:rPr lang="en-US" dirty="0" smtClean="0"/>
              <a:t>select (highlight)</a:t>
            </a:r>
            <a:endParaRPr lang="en-US" dirty="0"/>
          </a:p>
          <a:p>
            <a:pPr lvl="1"/>
            <a:r>
              <a:rPr lang="en-US" b="1" dirty="0" smtClean="0"/>
              <a:t>[Home]</a:t>
            </a:r>
            <a:r>
              <a:rPr lang="en-US" dirty="0" smtClean="0"/>
              <a:t> </a:t>
            </a:r>
            <a:r>
              <a:rPr lang="en-US" b="1" dirty="0" smtClean="0"/>
              <a:t>tab</a:t>
            </a:r>
            <a:r>
              <a:rPr lang="en-US" dirty="0" smtClean="0"/>
              <a:t> - </a:t>
            </a:r>
            <a:r>
              <a:rPr lang="en-US" b="1" dirty="0" smtClean="0"/>
              <a:t>Cells</a:t>
            </a:r>
            <a:r>
              <a:rPr lang="en-US" dirty="0" smtClean="0"/>
              <a:t> </a:t>
            </a:r>
            <a:r>
              <a:rPr lang="en-US" b="1" dirty="0" smtClean="0"/>
              <a:t>group</a:t>
            </a:r>
            <a:r>
              <a:rPr lang="en-US" dirty="0" smtClean="0"/>
              <a:t>, </a:t>
            </a:r>
            <a:r>
              <a:rPr lang="en-US" dirty="0"/>
              <a:t>click the </a:t>
            </a:r>
            <a:r>
              <a:rPr lang="en-US" b="1" dirty="0"/>
              <a:t>Insert</a:t>
            </a:r>
            <a:r>
              <a:rPr lang="en-US" dirty="0"/>
              <a:t> </a:t>
            </a:r>
            <a:r>
              <a:rPr lang="en-US" dirty="0" smtClean="0"/>
              <a:t>button drop down dialog and press </a:t>
            </a:r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pPr lvl="1"/>
            <a:r>
              <a:rPr lang="en-US" b="1" dirty="0" smtClean="0"/>
              <a:t>&lt;Right-Click&gt; </a:t>
            </a:r>
            <a:r>
              <a:rPr lang="en-US" dirty="0" smtClean="0"/>
              <a:t>the </a:t>
            </a:r>
            <a:r>
              <a:rPr lang="en-US" dirty="0"/>
              <a:t>column or row heading </a:t>
            </a:r>
            <a:r>
              <a:rPr lang="en-US" dirty="0" smtClean="0"/>
              <a:t>and </a:t>
            </a:r>
            <a:r>
              <a:rPr lang="en-US" dirty="0"/>
              <a:t>then click </a:t>
            </a:r>
            <a:r>
              <a:rPr lang="en-US" b="1" dirty="0"/>
              <a:t>Insert</a:t>
            </a:r>
            <a:r>
              <a:rPr lang="en-US" dirty="0"/>
              <a:t> on the </a:t>
            </a:r>
            <a:r>
              <a:rPr lang="en-US" dirty="0" smtClean="0"/>
              <a:t>Dialog Menu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"/>
            <a:ext cx="2098964" cy="230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8" t="31439" r="52699" b="12500"/>
          <a:stretch/>
        </p:blipFill>
        <p:spPr bwMode="auto">
          <a:xfrm>
            <a:off x="6456218" y="2819400"/>
            <a:ext cx="2634580" cy="386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9" t="9281" r="6250" b="73934"/>
          <a:stretch/>
        </p:blipFill>
        <p:spPr bwMode="auto">
          <a:xfrm>
            <a:off x="3318164" y="1840230"/>
            <a:ext cx="2588305" cy="194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7" t="9754" r="6108" b="70810"/>
          <a:stretch/>
        </p:blipFill>
        <p:spPr bwMode="auto">
          <a:xfrm>
            <a:off x="3380125" y="4343400"/>
            <a:ext cx="2590038" cy="221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8871" y="155725"/>
            <a:ext cx="7239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Be careful when using </a:t>
            </a:r>
            <a:r>
              <a:rPr lang="en-US" sz="2400" dirty="0"/>
              <a:t>the </a:t>
            </a:r>
            <a:r>
              <a:rPr lang="en-US" sz="2400" dirty="0" smtClean="0"/>
              <a:t>buttons to select the </a:t>
            </a:r>
            <a:r>
              <a:rPr lang="en-US" sz="2400" b="1" i="1" dirty="0" smtClean="0"/>
              <a:t>Drop Down Dialog </a:t>
            </a:r>
            <a:r>
              <a:rPr lang="en-US" sz="2400" dirty="0" smtClean="0"/>
              <a:t>option.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Clicking the {button} will use the </a:t>
            </a:r>
            <a:r>
              <a:rPr lang="en-US" sz="2400" b="1" dirty="0" smtClean="0"/>
              <a:t>CELL</a:t>
            </a:r>
            <a:r>
              <a:rPr lang="en-US" sz="2400" dirty="0" smtClean="0"/>
              <a:t> default and may not be what you intended! </a:t>
            </a:r>
            <a:r>
              <a:rPr lang="en-US" i="1" dirty="0" smtClean="0"/>
              <a:t>(</a:t>
            </a:r>
            <a:r>
              <a:rPr lang="en-US" i="1" dirty="0" err="1" smtClean="0"/>
              <a:t>Ctrl+Z</a:t>
            </a:r>
            <a:r>
              <a:rPr lang="en-US" i="1" dirty="0" smtClean="0"/>
              <a:t>) to undo</a:t>
            </a:r>
            <a:endParaRPr lang="en-US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3501"/>
            <a:ext cx="2320637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41" y="2105888"/>
            <a:ext cx="224582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057400" y="2362200"/>
            <a:ext cx="1219200" cy="71566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7400" y="3810000"/>
            <a:ext cx="1331385" cy="1066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76800" y="2362200"/>
            <a:ext cx="1891841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98" y="4572000"/>
            <a:ext cx="2132314" cy="209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4960548" y="5181600"/>
            <a:ext cx="1891841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376E-DBB1-444C-AAFE-093D22F79E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Inserting or Deleting </a:t>
            </a:r>
            <a:br>
              <a:rPr lang="en-US" dirty="0" smtClean="0"/>
            </a:br>
            <a:r>
              <a:rPr lang="en-US" sz="5300" b="1" dirty="0" smtClean="0"/>
              <a:t>Cell Range</a:t>
            </a:r>
            <a:endParaRPr lang="en-US" sz="5300" b="1" dirty="0"/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Select the range that matches the size of the range you want to insert or delete</a:t>
            </a:r>
          </a:p>
          <a:p>
            <a:r>
              <a:rPr lang="en-US" dirty="0" smtClean="0"/>
              <a:t>Go to the </a:t>
            </a:r>
            <a:r>
              <a:rPr lang="en-US" b="1" dirty="0" smtClean="0"/>
              <a:t>[Home]</a:t>
            </a:r>
            <a:r>
              <a:rPr lang="en-US" dirty="0" smtClean="0"/>
              <a:t> T</a:t>
            </a:r>
            <a:r>
              <a:rPr lang="en-US" b="1" dirty="0" smtClean="0"/>
              <a:t>ab</a:t>
            </a:r>
            <a:r>
              <a:rPr lang="en-US" dirty="0" smtClean="0"/>
              <a:t> - </a:t>
            </a:r>
            <a:r>
              <a:rPr lang="en-US" b="1" dirty="0" smtClean="0"/>
              <a:t>Cells</a:t>
            </a:r>
            <a:r>
              <a:rPr lang="en-US" dirty="0" smtClean="0"/>
              <a:t> </a:t>
            </a:r>
            <a:r>
              <a:rPr lang="en-US" b="1" dirty="0" smtClean="0"/>
              <a:t>group</a:t>
            </a:r>
          </a:p>
          <a:p>
            <a:r>
              <a:rPr lang="en-US" dirty="0" smtClean="0"/>
              <a:t>To Insert Cells</a:t>
            </a:r>
          </a:p>
          <a:p>
            <a:pPr lvl="1"/>
            <a:r>
              <a:rPr lang="en-US" dirty="0" smtClean="0"/>
              <a:t>Click the </a:t>
            </a:r>
            <a:r>
              <a:rPr lang="en-US" b="1" dirty="0" smtClean="0"/>
              <a:t>Insert</a:t>
            </a:r>
            <a:r>
              <a:rPr lang="en-US" dirty="0" smtClean="0"/>
              <a:t> </a:t>
            </a:r>
            <a:r>
              <a:rPr lang="en-US" b="1" dirty="0" smtClean="0"/>
              <a:t>button</a:t>
            </a:r>
            <a:r>
              <a:rPr lang="en-US" dirty="0" smtClean="0"/>
              <a:t> </a:t>
            </a:r>
            <a:r>
              <a:rPr lang="en-US" b="1" dirty="0" smtClean="0"/>
              <a:t>arrow</a:t>
            </a:r>
            <a:r>
              <a:rPr lang="en-US" dirty="0" smtClean="0"/>
              <a:t> and then click the </a:t>
            </a:r>
            <a:r>
              <a:rPr lang="en-US" b="1" dirty="0" smtClean="0"/>
              <a:t>Insert</a:t>
            </a:r>
            <a:r>
              <a:rPr lang="en-US" dirty="0" smtClean="0"/>
              <a:t> </a:t>
            </a:r>
            <a:r>
              <a:rPr lang="en-US" b="1" dirty="0" smtClean="0"/>
              <a:t>Cells</a:t>
            </a:r>
            <a:r>
              <a:rPr lang="en-US" dirty="0" smtClean="0"/>
              <a:t> </a:t>
            </a:r>
            <a:r>
              <a:rPr lang="en-US" b="1" dirty="0" smtClean="0"/>
              <a:t>command</a:t>
            </a:r>
            <a:endParaRPr lang="en-US" dirty="0" smtClean="0"/>
          </a:p>
          <a:p>
            <a:r>
              <a:rPr lang="en-US" dirty="0" smtClean="0"/>
              <a:t>To Delete Cells</a:t>
            </a:r>
          </a:p>
          <a:p>
            <a:pPr lvl="1"/>
            <a:r>
              <a:rPr lang="en-US" dirty="0" smtClean="0"/>
              <a:t>Click the </a:t>
            </a:r>
            <a:r>
              <a:rPr lang="en-US" b="1" dirty="0" smtClean="0"/>
              <a:t>Delete</a:t>
            </a:r>
            <a:r>
              <a:rPr lang="en-US" dirty="0" smtClean="0"/>
              <a:t> </a:t>
            </a:r>
            <a:r>
              <a:rPr lang="en-US" b="1" dirty="0" smtClean="0"/>
              <a:t>button</a:t>
            </a:r>
            <a:r>
              <a:rPr lang="en-US" dirty="0" smtClean="0"/>
              <a:t> Options </a:t>
            </a:r>
            <a:r>
              <a:rPr lang="en-US" dirty="0" err="1" smtClean="0"/>
              <a:t>nd</a:t>
            </a:r>
            <a:r>
              <a:rPr lang="en-US" dirty="0" smtClean="0"/>
              <a:t> then click the </a:t>
            </a:r>
            <a:r>
              <a:rPr lang="en-US" b="1" dirty="0" smtClean="0"/>
              <a:t>Delete</a:t>
            </a:r>
            <a:r>
              <a:rPr lang="en-US" dirty="0" smtClean="0"/>
              <a:t> </a:t>
            </a:r>
            <a:r>
              <a:rPr lang="en-US" b="1" dirty="0" smtClean="0"/>
              <a:t>Cells</a:t>
            </a:r>
            <a:r>
              <a:rPr lang="en-US" dirty="0" smtClean="0"/>
              <a:t> </a:t>
            </a:r>
            <a:r>
              <a:rPr lang="en-US" b="1" dirty="0" smtClean="0"/>
              <a:t>command</a:t>
            </a:r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Can also &lt;right-click&gt; the selected range, and then select  </a:t>
            </a:r>
            <a:r>
              <a:rPr lang="en-US" b="1" i="1" u="sng" dirty="0" smtClean="0">
                <a:solidFill>
                  <a:srgbClr val="002060"/>
                </a:solidFill>
              </a:rPr>
              <a:t>Insert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or </a:t>
            </a:r>
            <a:r>
              <a:rPr lang="en-US" b="1" i="1" u="sng" dirty="0" smtClean="0">
                <a:solidFill>
                  <a:srgbClr val="002060"/>
                </a:solidFill>
              </a:rPr>
              <a:t>Delete</a:t>
            </a:r>
            <a:r>
              <a:rPr lang="en-US" b="1" dirty="0" smtClean="0">
                <a:solidFill>
                  <a:srgbClr val="002060"/>
                </a:solidFill>
              </a:rPr>
              <a:t> on the dialog menu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2098964" cy="230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9" t="9754" r="6108" b="34754"/>
          <a:stretch/>
        </p:blipFill>
        <p:spPr bwMode="auto">
          <a:xfrm>
            <a:off x="228600" y="260791"/>
            <a:ext cx="2133600" cy="525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45064"/>
            <a:ext cx="5083184" cy="456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600200" y="2438401"/>
            <a:ext cx="2109354" cy="297179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376E-DBB1-444C-AAFE-093D22F79E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4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Deleting and Clearing</a:t>
            </a:r>
            <a:br>
              <a:rPr lang="en-US" dirty="0" smtClean="0"/>
            </a:br>
            <a:r>
              <a:rPr lang="en-US" dirty="0" smtClean="0"/>
              <a:t> a Row or Column</a:t>
            </a:r>
            <a:endParaRPr lang="en-US" dirty="0"/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152400" y="1752600"/>
            <a:ext cx="4419600" cy="3886199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Deleting</a:t>
            </a:r>
            <a:r>
              <a:rPr lang="en-US" dirty="0" smtClean="0"/>
              <a:t> data from the worksheet removes </a:t>
            </a:r>
            <a:r>
              <a:rPr lang="en-US" u="sng" dirty="0" smtClean="0"/>
              <a:t>both</a:t>
            </a:r>
            <a:r>
              <a:rPr lang="en-US" dirty="0" smtClean="0"/>
              <a:t> the data and the cells</a:t>
            </a:r>
          </a:p>
          <a:p>
            <a:r>
              <a:rPr lang="en-US" u="sng" dirty="0" smtClean="0"/>
              <a:t>Clearing</a:t>
            </a:r>
            <a:r>
              <a:rPr lang="en-US" dirty="0" smtClean="0"/>
              <a:t> data from a worksheet removes the data but leaves the blank cells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57400"/>
            <a:ext cx="4572000" cy="391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648866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Remember </a:t>
            </a:r>
            <a:r>
              <a:rPr lang="en-US" dirty="0" smtClean="0">
                <a:solidFill>
                  <a:srgbClr val="FFFF00"/>
                </a:solidFill>
              </a:rPr>
              <a:t>&lt;ctrl&gt;+Z </a:t>
            </a:r>
            <a:r>
              <a:rPr lang="en-US" dirty="0" smtClean="0"/>
              <a:t>to Edit Undo most undesired changes using the keyboard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Inserting and Deleting a Cell Range</a:t>
            </a:r>
          </a:p>
        </p:txBody>
      </p:sp>
      <p:pic>
        <p:nvPicPr>
          <p:cNvPr id="6" name="Content Placeholder 5" descr="FigEX1-2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020" t="5507"/>
          <a:stretch>
            <a:fillRect/>
          </a:stretch>
        </p:blipFill>
        <p:spPr>
          <a:xfrm>
            <a:off x="533400" y="1371600"/>
            <a:ext cx="8153400" cy="4800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8C6-2AB7-4EE7-843F-0B7533B826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3010</TotalTime>
  <Words>649</Words>
  <Application>Microsoft Office PowerPoint</Application>
  <PresentationFormat>On-screen Show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Inserting  Columns or Rows</vt:lpstr>
      <vt:lpstr>Inserting  Column(s) or Row(s)</vt:lpstr>
      <vt:lpstr>PowerPoint Presentation</vt:lpstr>
      <vt:lpstr>Inserting or Deleting  Cell Range</vt:lpstr>
      <vt:lpstr>PowerPoint Presentation</vt:lpstr>
      <vt:lpstr>Deleting and Clearing  a Row or Column</vt:lpstr>
      <vt:lpstr>Inserting and Deleting a Cell Range</vt:lpstr>
      <vt:lpstr>Inserting and Deleting a Worksheet</vt:lpstr>
      <vt:lpstr>Renaming a Worksheet</vt:lpstr>
      <vt:lpstr>Moving and Copying a Worksheet</vt:lpstr>
      <vt:lpstr>&lt;Right Click&gt; Sheet Tabs</vt:lpstr>
      <vt:lpstr>Notes</vt:lpstr>
      <vt:lpstr>Blank for Duplex Printing</vt:lpstr>
      <vt:lpstr>Blank for Duplex Printing</vt:lpstr>
    </vt:vector>
  </TitlesOfParts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Course Technology</dc:creator>
  <cp:lastModifiedBy>Nolan R. Tomboulian</cp:lastModifiedBy>
  <cp:revision>277</cp:revision>
  <dcterms:created xsi:type="dcterms:W3CDTF">2001-08-29T21:35:42Z</dcterms:created>
  <dcterms:modified xsi:type="dcterms:W3CDTF">2014-06-15T13:18:44Z</dcterms:modified>
</cp:coreProperties>
</file>