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0"/>
  </p:notesMasterIdLst>
  <p:handoutMasterIdLst>
    <p:handoutMasterId r:id="rId11"/>
  </p:handoutMasterIdLst>
  <p:sldIdLst>
    <p:sldId id="596" r:id="rId2"/>
    <p:sldId id="533" r:id="rId3"/>
    <p:sldId id="534" r:id="rId4"/>
    <p:sldId id="535" r:id="rId5"/>
    <p:sldId id="536" r:id="rId6"/>
    <p:sldId id="537" r:id="rId7"/>
    <p:sldId id="538" r:id="rId8"/>
    <p:sldId id="59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CC0099"/>
    <a:srgbClr val="CC3399"/>
    <a:srgbClr val="CC0000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38" autoAdjust="0"/>
  </p:normalViewPr>
  <p:slideViewPr>
    <p:cSldViewPr>
      <p:cViewPr varScale="1">
        <p:scale>
          <a:sx n="71" d="100"/>
          <a:sy n="71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B414-B4B6-44C4-97E2-6CF486E5BFCD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5048-BF07-4214-8E02-A0486D24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9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5011A8-14A0-46DC-8704-AB356B56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1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E509-71A0-4057-B9EF-7EAC6EE3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2412-27B7-41EF-9782-5B86628B2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714F-8545-4308-8F47-A4480680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3791-ED6C-41A9-9553-5EAD255C3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0EB0-0A8F-46E0-9DFC-EE94E8CFB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D943-5E0B-4924-BEA6-50D6FCFAF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EF92-8271-4CA8-A9EF-41AA27307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7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E35F-3833-4280-851B-461A05ACF8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0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omboulian@yahoo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hyperlink" Target="mailto:Tomboulian@yahoo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hyperlink" Target="03_Navigation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0"/>
            <a:ext cx="7318248" cy="23012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Excel 2007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The Ribbon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Tabs / Groups / Commands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81175"/>
            <a:ext cx="6480048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 smtClean="0">
                <a:solidFill>
                  <a:schemeClr val="tx1"/>
                </a:solidFill>
              </a:rPr>
              <a:t>Nolan Tomboulian</a:t>
            </a:r>
          </a:p>
          <a:p>
            <a:r>
              <a:rPr lang="en-US" sz="3600" dirty="0" smtClean="0">
                <a:solidFill>
                  <a:schemeClr val="tx1"/>
                </a:solidFill>
                <a:hlinkClick r:id="rId2"/>
              </a:rPr>
              <a:t>Tomboulian@yahoo.com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252-675-0176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excel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19100" y="276225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Ribbon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RIBBON may change appearance based on screen resolution and window size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378" y="4800600"/>
            <a:ext cx="865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Ribbon </a:t>
            </a:r>
            <a:r>
              <a:rPr lang="en-US" b="1" u="sng" dirty="0" smtClean="0"/>
              <a:t>CAN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be modified </a:t>
            </a:r>
            <a:r>
              <a:rPr lang="en-US" dirty="0" smtClean="0"/>
              <a:t>in Excel 2010</a:t>
            </a:r>
            <a:endParaRPr lang="en-US" dirty="0" smtClean="0"/>
          </a:p>
          <a:p>
            <a:pPr algn="ctr"/>
            <a:r>
              <a:rPr lang="en-US" dirty="0" smtClean="0"/>
              <a:t>The Ribbon may be minimized with: </a:t>
            </a:r>
          </a:p>
          <a:p>
            <a:pPr algn="ctr"/>
            <a:r>
              <a:rPr lang="en-US" dirty="0" smtClean="0"/>
              <a:t>&lt;Ctrl&gt;&lt;F1</a:t>
            </a:r>
            <a:r>
              <a:rPr lang="en-US" dirty="0" smtClean="0"/>
              <a:t>&gt;,  </a:t>
            </a:r>
            <a:r>
              <a:rPr lang="en-US" dirty="0" smtClean="0"/>
              <a:t>&lt;right </a:t>
            </a:r>
            <a:r>
              <a:rPr lang="en-US" dirty="0" smtClean="0"/>
              <a:t>click&gt;, </a:t>
            </a:r>
            <a:r>
              <a:rPr lang="en-US" dirty="0" smtClean="0"/>
              <a:t>from the Quick Access </a:t>
            </a:r>
            <a:r>
              <a:rPr lang="en-US" dirty="0" smtClean="0"/>
              <a:t>Toolbar or a “Button”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96383"/>
            <a:ext cx="883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Quick Access Toolbar can be modified and moved above or below the Ribbon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1001" y="743634"/>
            <a:ext cx="311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7 Main Ribbon [Tabs]</a:t>
            </a:r>
          </a:p>
          <a:p>
            <a:endParaRPr lang="en-US" dirty="0"/>
          </a:p>
        </p:txBody>
      </p:sp>
      <p:pic>
        <p:nvPicPr>
          <p:cNvPr id="10" name="Picture 9" descr="Ribbon_compressed.PN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506297" y="1066800"/>
            <a:ext cx="8131405" cy="3251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035040"/>
            <a:ext cx="902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Dialog  Box Launchers usually bring up the 2003 familiar Menu Dialog commands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3218" y="6319856"/>
            <a:ext cx="88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Office Button </a:t>
            </a:r>
            <a:r>
              <a:rPr lang="en-US" dirty="0" smtClean="0"/>
              <a:t>in 2007 was </a:t>
            </a:r>
            <a:r>
              <a:rPr lang="en-US" dirty="0" smtClean="0"/>
              <a:t>returned to the [FILE] 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Ribbon [Tabs] and {Groups}  </a:t>
            </a:r>
            <a:endParaRPr lang="en-US" dirty="0"/>
          </a:p>
        </p:txBody>
      </p:sp>
      <p:pic>
        <p:nvPicPr>
          <p:cNvPr id="4" name="Picture 3" descr="Ribbon_1_Home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823508"/>
            <a:ext cx="9144000" cy="1439085"/>
          </a:xfrm>
          <a:prstGeom prst="rect">
            <a:avLst/>
          </a:prstGeom>
        </p:spPr>
      </p:pic>
      <p:pic>
        <p:nvPicPr>
          <p:cNvPr id="5" name="Picture 4" descr="Ribbon_2_Insert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2329044"/>
            <a:ext cx="9144000" cy="1456962"/>
          </a:xfrm>
          <a:prstGeom prst="rect">
            <a:avLst/>
          </a:prstGeom>
        </p:spPr>
      </p:pic>
      <p:pic>
        <p:nvPicPr>
          <p:cNvPr id="6" name="Picture 5" descr="Ribbon_3_Page Layout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0" y="3843520"/>
            <a:ext cx="9144000" cy="1456962"/>
          </a:xfrm>
          <a:prstGeom prst="rect">
            <a:avLst/>
          </a:prstGeom>
        </p:spPr>
      </p:pic>
      <p:pic>
        <p:nvPicPr>
          <p:cNvPr id="7" name="Picture 6" descr="Ribbon_4_Formulas.GIF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0" y="5347408"/>
            <a:ext cx="9144000" cy="151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Ribbon Tabs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  <p:pic>
        <p:nvPicPr>
          <p:cNvPr id="4" name="Picture 3" descr="Ribbon_5_Data.GIF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1282467"/>
            <a:ext cx="9144000" cy="1492716"/>
          </a:xfrm>
          <a:prstGeom prst="rect">
            <a:avLst/>
          </a:prstGeom>
        </p:spPr>
      </p:pic>
      <p:pic>
        <p:nvPicPr>
          <p:cNvPr id="5" name="Picture 4" descr="Ribbon_6_Review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2981870"/>
            <a:ext cx="9144000" cy="1322886"/>
          </a:xfrm>
          <a:prstGeom prst="rect">
            <a:avLst/>
          </a:prstGeom>
        </p:spPr>
      </p:pic>
      <p:pic>
        <p:nvPicPr>
          <p:cNvPr id="6" name="Picture 5" descr="Ribbon_7_View.GIF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0" y="4540018"/>
            <a:ext cx="9144000" cy="1492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0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Drawing Context Ribbons</a:t>
            </a:r>
            <a:br>
              <a:rPr lang="en-US" dirty="0" smtClean="0"/>
            </a:br>
            <a:r>
              <a:rPr lang="en-US" sz="1800" b="1" dirty="0" smtClean="0"/>
              <a:t>You must activate the {Tab} by Double &lt;left click&gt; the Object or click the  [Tab]</a:t>
            </a: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12541" y="1548261"/>
            <a:ext cx="8918917" cy="122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80572" y="5310043"/>
            <a:ext cx="8782856" cy="13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926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insert a </a:t>
            </a:r>
            <a:r>
              <a:rPr lang="en-US" b="1" dirty="0" smtClean="0"/>
              <a:t>Drawing </a:t>
            </a:r>
            <a:r>
              <a:rPr lang="en-US" dirty="0" smtClean="0"/>
              <a:t>or</a:t>
            </a:r>
            <a:r>
              <a:rPr lang="en-US" b="1" dirty="0" smtClean="0"/>
              <a:t> WordArt Object</a:t>
            </a:r>
            <a:r>
              <a:rPr lang="en-US" dirty="0" smtClean="0"/>
              <a:t>, then there is a </a:t>
            </a:r>
            <a:r>
              <a:rPr lang="en-US" b="1" dirty="0" smtClean="0"/>
              <a:t>[Drawing Tools Format]</a:t>
            </a:r>
            <a:r>
              <a:rPr lang="en-US" dirty="0" smtClean="0"/>
              <a:t> Tab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059668"/>
            <a:ext cx="893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insert a </a:t>
            </a:r>
            <a:r>
              <a:rPr lang="en-US" b="1" dirty="0" smtClean="0"/>
              <a:t>Picture </a:t>
            </a:r>
            <a:r>
              <a:rPr lang="en-US" dirty="0" smtClean="0"/>
              <a:t>or</a:t>
            </a:r>
            <a:r>
              <a:rPr lang="en-US" b="1" dirty="0" smtClean="0"/>
              <a:t> Clip-Art Object</a:t>
            </a:r>
            <a:r>
              <a:rPr lang="en-US" dirty="0" smtClean="0"/>
              <a:t>, then there is a </a:t>
            </a:r>
            <a:r>
              <a:rPr lang="en-US" b="1" dirty="0" smtClean="0"/>
              <a:t>[Picture Tools Format] </a:t>
            </a:r>
            <a:r>
              <a:rPr lang="en-US" dirty="0" smtClean="0"/>
              <a:t>Tab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89914" y="3429000"/>
            <a:ext cx="8764172" cy="12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4022" y="4689176"/>
            <a:ext cx="8204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you insert a </a:t>
            </a:r>
            <a:r>
              <a:rPr lang="en-US" b="1" dirty="0" err="1" smtClean="0"/>
              <a:t>SmartArt</a:t>
            </a:r>
            <a:r>
              <a:rPr lang="en-US" b="1" dirty="0" smtClean="0"/>
              <a:t> Object</a:t>
            </a:r>
            <a:r>
              <a:rPr lang="en-US" dirty="0" smtClean="0"/>
              <a:t>, then there is a </a:t>
            </a:r>
            <a:r>
              <a:rPr lang="en-US" b="1" dirty="0" smtClean="0"/>
              <a:t>[</a:t>
            </a:r>
            <a:r>
              <a:rPr lang="en-US" b="1" dirty="0" err="1" smtClean="0"/>
              <a:t>SmartArt</a:t>
            </a:r>
            <a:r>
              <a:rPr lang="en-US" b="1" dirty="0" smtClean="0"/>
              <a:t> Tools Format]</a:t>
            </a:r>
            <a:r>
              <a:rPr lang="en-US" dirty="0" smtClean="0"/>
              <a:t> Tab.</a:t>
            </a:r>
          </a:p>
          <a:p>
            <a:pPr algn="ctr"/>
            <a:r>
              <a:rPr lang="en-US" dirty="0" smtClean="0"/>
              <a:t>The </a:t>
            </a:r>
            <a:r>
              <a:rPr lang="en-US" b="1" dirty="0" smtClean="0"/>
              <a:t>[Format Tab]</a:t>
            </a:r>
            <a:r>
              <a:rPr lang="en-US" dirty="0" smtClean="0"/>
              <a:t> is the same as the </a:t>
            </a:r>
            <a:r>
              <a:rPr lang="en-US" b="1" dirty="0" smtClean="0"/>
              <a:t>[Drawing Tools Format]</a:t>
            </a:r>
            <a:r>
              <a:rPr lang="en-US" dirty="0" smtClean="0"/>
              <a:t> 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4405" y="1732601"/>
            <a:ext cx="8975188" cy="12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007069"/>
            <a:ext cx="898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insert a </a:t>
            </a:r>
            <a:r>
              <a:rPr lang="en-US" b="1" dirty="0" smtClean="0"/>
              <a:t>Table</a:t>
            </a:r>
            <a:r>
              <a:rPr lang="en-US" dirty="0" smtClean="0"/>
              <a:t>, then there is a </a:t>
            </a:r>
            <a:r>
              <a:rPr lang="en-US" b="1" dirty="0" smtClean="0"/>
              <a:t>[Table Tools Design]</a:t>
            </a:r>
            <a:r>
              <a:rPr lang="en-US" dirty="0" smtClean="0"/>
              <a:t> Tab</a:t>
            </a:r>
          </a:p>
          <a:p>
            <a:pPr algn="ctr"/>
            <a:r>
              <a:rPr lang="en-US" dirty="0" smtClean="0"/>
              <a:t>BUT, You sometimes have to CLICK on the Table to activate the options for the  Tab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Table and Chart Context Ribbons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54744" y="3429000"/>
            <a:ext cx="8834511" cy="12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56742" y="3059668"/>
            <a:ext cx="642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insert a </a:t>
            </a:r>
            <a:r>
              <a:rPr lang="en-US" b="1" dirty="0" smtClean="0"/>
              <a:t>Chart</a:t>
            </a:r>
            <a:r>
              <a:rPr lang="en-US" dirty="0" smtClean="0"/>
              <a:t>, then there are three </a:t>
            </a:r>
            <a:r>
              <a:rPr lang="en-US" b="1" dirty="0" smtClean="0"/>
              <a:t>[Chart Tools] </a:t>
            </a:r>
            <a:r>
              <a:rPr lang="en-US" dirty="0" smtClean="0"/>
              <a:t>Tabs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14532" y="4953000"/>
            <a:ext cx="8714935" cy="12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6211668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[</a:t>
            </a:r>
            <a:r>
              <a:rPr lang="en-US" b="1" dirty="0" smtClean="0"/>
              <a:t>Format Tab] </a:t>
            </a:r>
            <a:r>
              <a:rPr lang="en-US" dirty="0" smtClean="0"/>
              <a:t>is the same as the [</a:t>
            </a:r>
            <a:r>
              <a:rPr lang="en-US" b="1" dirty="0" smtClean="0"/>
              <a:t>Drawing Tools Format] </a:t>
            </a:r>
            <a:r>
              <a:rPr lang="en-US" dirty="0" smtClean="0"/>
              <a:t>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[Developer Tab]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[Tab] is turned on by using the </a:t>
            </a:r>
          </a:p>
          <a:p>
            <a:pPr>
              <a:buNone/>
            </a:pPr>
            <a:r>
              <a:rPr lang="en-US" dirty="0" smtClean="0"/>
              <a:t>[FILE] Tab </a:t>
            </a:r>
            <a:r>
              <a:rPr lang="en-US" dirty="0" smtClean="0"/>
              <a:t>/ [Excel Options]  / </a:t>
            </a:r>
            <a:r>
              <a:rPr lang="en-US" b="1" dirty="0" smtClean="0"/>
              <a:t>Popular </a:t>
            </a:r>
          </a:p>
          <a:p>
            <a:pPr>
              <a:buNone/>
            </a:pPr>
            <a:r>
              <a:rPr lang="en-US" dirty="0" smtClean="0"/>
              <a:t>And Checking:  </a:t>
            </a:r>
            <a:r>
              <a:rPr lang="en-US" i="1" dirty="0" smtClean="0"/>
              <a:t>Show Developer Tab on Ribbon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398" b="9568"/>
          <a:stretch>
            <a:fillRect/>
          </a:stretch>
        </p:blipFill>
        <p:spPr bwMode="auto">
          <a:xfrm>
            <a:off x="207647" y="3429000"/>
            <a:ext cx="8728706" cy="159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83058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considered an “Advanced” option and </a:t>
            </a:r>
            <a:r>
              <a:rPr lang="en-US" sz="2400" i="1" dirty="0" smtClean="0"/>
              <a:t>so as not to confuse you with too many things on the Ribbon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algn="ctr"/>
            <a:r>
              <a:rPr lang="en-US" sz="2400"/>
              <a:t>(</a:t>
            </a:r>
            <a:r>
              <a:rPr lang="en-US" sz="2400" smtClean="0"/>
              <a:t>it </a:t>
            </a:r>
            <a:r>
              <a:rPr lang="en-US" sz="2400" dirty="0" smtClean="0"/>
              <a:t>is only there if you want </a:t>
            </a:r>
            <a:r>
              <a:rPr lang="en-US" sz="2400" smtClean="0"/>
              <a:t>it</a:t>
            </a:r>
            <a:r>
              <a:rPr lang="en-US" sz="2400" smtClean="0"/>
              <a:t>!)</a:t>
            </a:r>
            <a:endParaRPr lang="en-US" sz="2400" dirty="0" smtClean="0"/>
          </a:p>
          <a:p>
            <a:pPr algn="ctr"/>
            <a:r>
              <a:rPr lang="en-US" sz="2400" dirty="0" smtClean="0"/>
              <a:t>(Like there isn’t too much on the Ribbon now!)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001" y="1584960"/>
            <a:ext cx="7571936" cy="123444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END OF SECTION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Nolan Tomboulian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Tomboulian@yahoo.com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252-675-0176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276225"/>
            <a:ext cx="2381250" cy="23812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62200" y="4191000"/>
            <a:ext cx="7010400" cy="2209800"/>
          </a:xfrm>
          <a:prstGeom prst="rect">
            <a:avLst/>
          </a:prstGeom>
        </p:spPr>
        <p:txBody>
          <a:bodyPr vert="horz" lIns="45720" rIns="45720" anchor="t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RIBBON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TABS - GROUPS</a:t>
            </a:r>
            <a:endParaRPr kumimoji="0" lang="en-US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www.bridgeschristianchurch.org/images/library/compus.p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819400"/>
            <a:ext cx="2438399" cy="1854119"/>
          </a:xfrm>
          <a:prstGeom prst="rect">
            <a:avLst/>
          </a:prstGeom>
          <a:noFill/>
        </p:spPr>
      </p:pic>
      <p:pic>
        <p:nvPicPr>
          <p:cNvPr id="167938" name="Picture 2" descr="http://icons.iconarchive.com/icons/tpdkdesign.net/refresh-cl/256/Hardware-My-Phone-Menu-icon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5057" y="276225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347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Excel 2007 The Ribbon  Tabs / Groups / Commands</vt:lpstr>
      <vt:lpstr>The Ribbon </vt:lpstr>
      <vt:lpstr>Ribbon [Tabs] and {Groups}  </vt:lpstr>
      <vt:lpstr>Ribbon Tabs (continued)</vt:lpstr>
      <vt:lpstr>Drawing Context Ribbons You must activate the {Tab} by Double &lt;left click&gt; the Object or click the  [Tab]</vt:lpstr>
      <vt:lpstr>Table and Chart Context Ribbons</vt:lpstr>
      <vt:lpstr>[Developer Tab]</vt:lpstr>
      <vt:lpstr>END OF SECTION 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Nolan R. Tomboulian</cp:lastModifiedBy>
  <cp:revision>265</cp:revision>
  <dcterms:created xsi:type="dcterms:W3CDTF">2001-08-29T21:35:42Z</dcterms:created>
  <dcterms:modified xsi:type="dcterms:W3CDTF">2014-06-15T17:13:36Z</dcterms:modified>
</cp:coreProperties>
</file>