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58" r:id="rId5"/>
    <p:sldId id="289" r:id="rId6"/>
    <p:sldId id="293" r:id="rId7"/>
    <p:sldId id="292" r:id="rId8"/>
    <p:sldId id="280" r:id="rId9"/>
    <p:sldId id="291" r:id="rId10"/>
    <p:sldId id="29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8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2365694"/>
            <a:ext cx="11231880" cy="319690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Basic Computer </a:t>
            </a:r>
            <a:r>
              <a:rPr lang="en-US" b="1" dirty="0" smtClean="0"/>
              <a:t>Skills</a:t>
            </a:r>
            <a:br>
              <a:rPr lang="en-US" b="1" dirty="0" smtClean="0"/>
            </a:br>
            <a:r>
              <a:rPr lang="en-US" b="1" dirty="0" smtClean="0"/>
              <a:t> Unit: 1 – 6</a:t>
            </a:r>
            <a:br>
              <a:rPr lang="en-US" b="1" dirty="0" smtClean="0"/>
            </a:br>
            <a:r>
              <a:rPr lang="en-US" sz="7300" b="1" dirty="0" smtClean="0"/>
              <a:t>Storage Drives and</a:t>
            </a:r>
            <a:br>
              <a:rPr lang="en-US" sz="7300" b="1" dirty="0" smtClean="0"/>
            </a:br>
            <a:r>
              <a:rPr lang="en-US" sz="7300" b="1" dirty="0" smtClean="0"/>
              <a:t>File Management</a:t>
            </a:r>
            <a:endParaRPr lang="en-US" sz="4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997" y="0"/>
            <a:ext cx="59531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53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167005"/>
            <a:ext cx="10515600" cy="41211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Handout D – Math the Icon, Word, and 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880" y="713105"/>
            <a:ext cx="7635240" cy="262445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A. a place to plug in an external device</a:t>
            </a:r>
          </a:p>
          <a:p>
            <a:pPr marL="0" indent="0">
              <a:buNone/>
            </a:pPr>
            <a:r>
              <a:rPr lang="en-US" b="1" dirty="0"/>
              <a:t>B. a place to store information on the internet</a:t>
            </a:r>
          </a:p>
          <a:p>
            <a:pPr marL="0" indent="0">
              <a:buNone/>
            </a:pPr>
            <a:r>
              <a:rPr lang="en-US" b="1" dirty="0"/>
              <a:t>C. a place in which to move files no longer needed</a:t>
            </a:r>
          </a:p>
          <a:p>
            <a:pPr marL="0" indent="0">
              <a:buNone/>
            </a:pPr>
            <a:r>
              <a:rPr lang="en-US" b="1" dirty="0"/>
              <a:t>D. a place to store information on a computer</a:t>
            </a:r>
          </a:p>
          <a:p>
            <a:pPr marL="0" indent="0">
              <a:buNone/>
            </a:pPr>
            <a:r>
              <a:rPr lang="en-US" b="1" dirty="0"/>
              <a:t>E. a place to store information on a portable stick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460" y="713105"/>
            <a:ext cx="41224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b="1" dirty="0"/>
              <a:t>1. Hard drive </a:t>
            </a:r>
          </a:p>
          <a:p>
            <a:pPr>
              <a:spcBef>
                <a:spcPts val="600"/>
              </a:spcBef>
            </a:pPr>
            <a:r>
              <a:rPr lang="en-US" sz="2800" b="1" dirty="0"/>
              <a:t>2. Flash drive </a:t>
            </a:r>
          </a:p>
          <a:p>
            <a:pPr>
              <a:spcBef>
                <a:spcPts val="600"/>
              </a:spcBef>
            </a:pPr>
            <a:r>
              <a:rPr lang="en-US" sz="2800" b="1" dirty="0"/>
              <a:t>3. Cloud drive </a:t>
            </a:r>
          </a:p>
          <a:p>
            <a:pPr>
              <a:spcBef>
                <a:spcPts val="600"/>
              </a:spcBef>
            </a:pPr>
            <a:r>
              <a:rPr lang="en-US" sz="2800" b="1" dirty="0"/>
              <a:t>4. Recycle bin / </a:t>
            </a:r>
            <a:r>
              <a:rPr lang="en-US" sz="2800" b="1" dirty="0" smtClean="0"/>
              <a:t>Trash</a:t>
            </a:r>
            <a:endParaRPr lang="en-US" sz="2800" b="1" dirty="0"/>
          </a:p>
          <a:p>
            <a:pPr>
              <a:spcBef>
                <a:spcPts val="600"/>
              </a:spcBef>
            </a:pPr>
            <a:r>
              <a:rPr lang="en-US" sz="2800" b="1" dirty="0"/>
              <a:t>5. USB </a:t>
            </a:r>
            <a:r>
              <a:rPr lang="en-US" sz="2800" b="1" dirty="0" smtClean="0"/>
              <a:t>port</a:t>
            </a:r>
            <a:endParaRPr lang="en-US" sz="28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l="3327" t="303" r="36932" b="69115"/>
          <a:stretch/>
        </p:blipFill>
        <p:spPr>
          <a:xfrm>
            <a:off x="251460" y="3581060"/>
            <a:ext cx="2499488" cy="125002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64343" t="-164" b="69892"/>
          <a:stretch/>
        </p:blipFill>
        <p:spPr>
          <a:xfrm>
            <a:off x="6156461" y="3581060"/>
            <a:ext cx="1524499" cy="1264469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/>
          <a:srcRect l="5639" t="31187" r="34324" b="37632"/>
          <a:stretch/>
        </p:blipFill>
        <p:spPr>
          <a:xfrm>
            <a:off x="3249930" y="3581060"/>
            <a:ext cx="2463632" cy="125002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8" name="Content Placeholder 3"/>
          <p:cNvPicPr>
            <a:picLocks noChangeAspect="1"/>
          </p:cNvPicPr>
          <p:nvPr/>
        </p:nvPicPr>
        <p:blipFill rotWithShape="1">
          <a:blip r:embed="rId2"/>
          <a:srcRect l="9206" t="70541" r="39925"/>
          <a:stretch/>
        </p:blipFill>
        <p:spPr>
          <a:xfrm>
            <a:off x="9714873" y="3535367"/>
            <a:ext cx="2233287" cy="126353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9" name="Content Placeholder 3"/>
          <p:cNvPicPr>
            <a:picLocks noChangeAspect="1"/>
          </p:cNvPicPr>
          <p:nvPr/>
        </p:nvPicPr>
        <p:blipFill rotWithShape="1">
          <a:blip r:embed="rId2"/>
          <a:srcRect l="71609" t="34695" b="38363"/>
          <a:stretch/>
        </p:blipFill>
        <p:spPr>
          <a:xfrm>
            <a:off x="7947660" y="3535367"/>
            <a:ext cx="1412197" cy="1309224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2573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610600" cy="2685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◆ Where do you put papers that you no longer need?</a:t>
            </a:r>
          </a:p>
          <a:p>
            <a:pPr marL="0" indent="0">
              <a:buNone/>
            </a:pPr>
            <a:r>
              <a:rPr lang="en-US" dirty="0"/>
              <a:t>◆ Where do you keep or save important papers?</a:t>
            </a:r>
          </a:p>
          <a:p>
            <a:pPr marL="0" indent="0">
              <a:buNone/>
            </a:pPr>
            <a:r>
              <a:rPr lang="en-US" dirty="0"/>
              <a:t>◆ The computer can take pictures and record voice.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How </a:t>
            </a:r>
            <a:r>
              <a:rPr lang="en-US" dirty="0"/>
              <a:t>could this be useful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Take note, Stephen Donnelly: the 'thumbs up' emoji is the most  passive-aggressive of all – The Irish Tim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8662"/>
          <a:stretch/>
        </p:blipFill>
        <p:spPr>
          <a:xfrm>
            <a:off x="-819785" y="5008693"/>
            <a:ext cx="2865119" cy="1979194"/>
          </a:xfrm>
          <a:prstGeom prst="rect">
            <a:avLst/>
          </a:prstGeom>
        </p:spPr>
      </p:pic>
      <p:sp>
        <p:nvSpPr>
          <p:cNvPr id="6" name="AutoShape 4" descr="👎 Thumbs Down Emoji, Dislike Emoji, Finger Dow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5977" y="4714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02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1"/>
            <a:ext cx="7863840" cy="624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Hardware Skills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2440"/>
            <a:ext cx="11856720" cy="6385560"/>
          </a:xfrm>
        </p:spPr>
        <p:txBody>
          <a:bodyPr>
            <a:noAutofit/>
          </a:bodyPr>
          <a:lstStyle/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1. </a:t>
            </a:r>
            <a:r>
              <a:rPr lang="en-US" sz="1400" dirty="0" smtClean="0">
                <a:solidFill>
                  <a:schemeClr val="accent1"/>
                </a:solidFill>
              </a:rPr>
              <a:t>	Distinguish </a:t>
            </a:r>
            <a:r>
              <a:rPr lang="en-US" sz="1400" dirty="0">
                <a:solidFill>
                  <a:schemeClr val="accent1"/>
                </a:solidFill>
              </a:rPr>
              <a:t>between different types of devices (tablets, desktop and laptop computers).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>
                <a:solidFill>
                  <a:schemeClr val="accent1"/>
                </a:solidFill>
              </a:rPr>
              <a:t>2</a:t>
            </a:r>
            <a:r>
              <a:rPr lang="en-US" sz="1400" dirty="0">
                <a:solidFill>
                  <a:schemeClr val="accent1"/>
                </a:solidFill>
              </a:rPr>
              <a:t>. </a:t>
            </a:r>
            <a:r>
              <a:rPr lang="en-US" sz="1400" dirty="0" smtClean="0">
                <a:solidFill>
                  <a:schemeClr val="accent1"/>
                </a:solidFill>
              </a:rPr>
              <a:t>	Identify </a:t>
            </a:r>
            <a:r>
              <a:rPr lang="en-US" sz="1400" dirty="0">
                <a:solidFill>
                  <a:schemeClr val="accent1"/>
                </a:solidFill>
              </a:rPr>
              <a:t>specific computer hardware (system unit, monitor, printer, keyboard, mouse or touchpad, ports, touchscreen).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>
                <a:solidFill>
                  <a:schemeClr val="accent1"/>
                </a:solidFill>
              </a:rPr>
              <a:t>3.	 </a:t>
            </a:r>
            <a:r>
              <a:rPr lang="en-US" sz="1400" dirty="0">
                <a:solidFill>
                  <a:schemeClr val="accent1"/>
                </a:solidFill>
              </a:rPr>
              <a:t>Log on to and shut down a computer.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4"/>
              <a:tabLst>
                <a:tab pos="457200" algn="l"/>
              </a:tabLst>
            </a:pPr>
            <a:r>
              <a:rPr lang="en-US" sz="1400" dirty="0" smtClean="0">
                <a:solidFill>
                  <a:schemeClr val="accent1"/>
                </a:solidFill>
              </a:rPr>
              <a:t>Demonstrate </a:t>
            </a:r>
            <a:r>
              <a:rPr lang="en-US" sz="1400" dirty="0">
                <a:solidFill>
                  <a:schemeClr val="accent1"/>
                </a:solidFill>
              </a:rPr>
              <a:t>knowledge of keys on keyboard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000" dirty="0">
                <a:solidFill>
                  <a:schemeClr val="accent1"/>
                </a:solidFill>
              </a:rPr>
              <a:t>	</a:t>
            </a:r>
            <a:r>
              <a:rPr lang="en-US" sz="1400" dirty="0" smtClean="0">
                <a:solidFill>
                  <a:schemeClr val="accent1"/>
                </a:solidFill>
              </a:rPr>
              <a:t>(Enter / Return, </a:t>
            </a:r>
            <a:r>
              <a:rPr lang="en-US" sz="1400" dirty="0">
                <a:solidFill>
                  <a:schemeClr val="accent1"/>
                </a:solidFill>
              </a:rPr>
              <a:t>Shift, </a:t>
            </a:r>
            <a:r>
              <a:rPr lang="en-US" sz="1400" dirty="0" smtClean="0">
                <a:solidFill>
                  <a:schemeClr val="accent1"/>
                </a:solidFill>
              </a:rPr>
              <a:t>Control / CTRL, </a:t>
            </a:r>
            <a:r>
              <a:rPr lang="en-US" sz="1400" dirty="0">
                <a:solidFill>
                  <a:schemeClr val="accent1"/>
                </a:solidFill>
              </a:rPr>
              <a:t>Backspace, Delete, Arrow Keys, Tab, Caps Lock, Number </a:t>
            </a:r>
            <a:r>
              <a:rPr lang="en-US" sz="1400" dirty="0" smtClean="0">
                <a:solidFill>
                  <a:schemeClr val="accent1"/>
                </a:solidFill>
              </a:rPr>
              <a:t>Lock, ESC, Windows, Function, ALT, Space Bar ).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5"/>
              <a:tabLst>
                <a:tab pos="457200" algn="l"/>
              </a:tabLst>
            </a:pPr>
            <a:r>
              <a:rPr lang="en-US" sz="1400" dirty="0" smtClean="0">
                <a:solidFill>
                  <a:schemeClr val="accent1"/>
                </a:solidFill>
              </a:rPr>
              <a:t>Identify </a:t>
            </a:r>
            <a:r>
              <a:rPr lang="en-US" sz="1400" dirty="0">
                <a:solidFill>
                  <a:schemeClr val="accent1"/>
                </a:solidFill>
              </a:rPr>
              <a:t>types of mice: mouse and touchpad</a:t>
            </a:r>
            <a:r>
              <a:rPr lang="en-US" sz="1400" dirty="0" smtClean="0">
                <a:solidFill>
                  <a:schemeClr val="accent1"/>
                </a:solidFill>
              </a:rPr>
              <a:t>.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>
                <a:solidFill>
                  <a:schemeClr val="accent1"/>
                </a:solidFill>
              </a:rPr>
              <a:t>6.</a:t>
            </a:r>
            <a:r>
              <a:rPr lang="en-US" sz="1400" dirty="0" smtClean="0"/>
              <a:t>	</a:t>
            </a:r>
            <a:r>
              <a:rPr lang="en-US" sz="1400" dirty="0" smtClean="0">
                <a:solidFill>
                  <a:schemeClr val="accent1"/>
                </a:solidFill>
              </a:rPr>
              <a:t>Identify </a:t>
            </a:r>
            <a:r>
              <a:rPr lang="en-US" sz="1400" dirty="0">
                <a:solidFill>
                  <a:schemeClr val="accent1"/>
                </a:solidFill>
              </a:rPr>
              <a:t>mouse pointer shapes and the functions they represent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	</a:t>
            </a:r>
            <a:r>
              <a:rPr lang="en-US" sz="1400" dirty="0" smtClean="0">
                <a:solidFill>
                  <a:schemeClr val="accent1"/>
                </a:solidFill>
              </a:rPr>
              <a:t>	</a:t>
            </a:r>
            <a:r>
              <a:rPr lang="en-US" sz="1400" dirty="0">
                <a:solidFill>
                  <a:schemeClr val="accent1"/>
                </a:solidFill>
              </a:rPr>
              <a:t>[</a:t>
            </a:r>
            <a:r>
              <a:rPr lang="en-US" sz="1400" dirty="0" smtClean="0">
                <a:solidFill>
                  <a:schemeClr val="accent1"/>
                </a:solidFill>
              </a:rPr>
              <a:t>spinning </a:t>
            </a:r>
            <a:r>
              <a:rPr lang="en-US" sz="1400" dirty="0">
                <a:solidFill>
                  <a:schemeClr val="accent1"/>
                </a:solidFill>
              </a:rPr>
              <a:t>wheel (loading), </a:t>
            </a:r>
            <a:r>
              <a:rPr lang="en-US" sz="1400" dirty="0" smtClean="0">
                <a:solidFill>
                  <a:schemeClr val="accent1"/>
                </a:solidFill>
              </a:rPr>
              <a:t>I-Beam </a:t>
            </a:r>
            <a:r>
              <a:rPr lang="en-US" sz="1400" dirty="0">
                <a:solidFill>
                  <a:schemeClr val="accent1"/>
                </a:solidFill>
              </a:rPr>
              <a:t>(text), arrow (basic clicking), hand </a:t>
            </a:r>
            <a:r>
              <a:rPr lang="en-US" sz="1400" dirty="0" smtClean="0">
                <a:solidFill>
                  <a:schemeClr val="accent1"/>
                </a:solidFill>
              </a:rPr>
              <a:t>pointer </a:t>
            </a:r>
            <a:r>
              <a:rPr lang="en-US" sz="1400" dirty="0">
                <a:solidFill>
                  <a:schemeClr val="accent1"/>
                </a:solidFill>
              </a:rPr>
              <a:t>(clickable links</a:t>
            </a:r>
            <a:r>
              <a:rPr lang="en-US" sz="1400" dirty="0" smtClean="0">
                <a:solidFill>
                  <a:schemeClr val="accent1"/>
                </a:solidFill>
              </a:rPr>
              <a:t>)]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b="1" dirty="0" smtClean="0">
                <a:solidFill>
                  <a:schemeClr val="accent1"/>
                </a:solidFill>
              </a:rPr>
              <a:t>7.	 </a:t>
            </a:r>
            <a:r>
              <a:rPr lang="en-US" sz="1400" dirty="0">
                <a:solidFill>
                  <a:schemeClr val="accent1"/>
                </a:solidFill>
              </a:rPr>
              <a:t>Demonstrate knowledge and appropriate use of mouse clicks (right-click, left-click, and double click).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>
                <a:solidFill>
                  <a:schemeClr val="accent1"/>
                </a:solidFill>
              </a:rPr>
              <a:t>8.</a:t>
            </a:r>
            <a:r>
              <a:rPr lang="en-US" sz="1400" dirty="0" smtClean="0"/>
              <a:t>	</a:t>
            </a:r>
            <a:r>
              <a:rPr lang="en-US" sz="1400" b="1" dirty="0" smtClean="0"/>
              <a:t> </a:t>
            </a:r>
            <a:r>
              <a:rPr lang="en-US" sz="1400" dirty="0">
                <a:solidFill>
                  <a:schemeClr val="accent1"/>
                </a:solidFill>
              </a:rPr>
              <a:t>Drag and drop</a:t>
            </a:r>
            <a:r>
              <a:rPr lang="en-US" sz="1400" dirty="0" smtClean="0">
                <a:solidFill>
                  <a:schemeClr val="accent1"/>
                </a:solidFill>
              </a:rPr>
              <a:t>.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9</a:t>
            </a:r>
            <a:r>
              <a:rPr lang="en-US" sz="1400" dirty="0"/>
              <a:t>. </a:t>
            </a:r>
            <a:r>
              <a:rPr lang="en-US" sz="1400" dirty="0" smtClean="0"/>
              <a:t>	Utilize </a:t>
            </a:r>
            <a:r>
              <a:rPr lang="en-US" sz="1400" dirty="0"/>
              <a:t>common controls for screen interaction (selecting check boxes, using drop-down menus, scrolling). </a:t>
            </a:r>
            <a:r>
              <a:rPr lang="en-US" sz="1400" dirty="0" smtClean="0"/>
              <a:t>1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1</a:t>
            </a:r>
            <a:r>
              <a:rPr lang="en-US" sz="1400" dirty="0" smtClean="0">
                <a:solidFill>
                  <a:schemeClr val="accent1"/>
                </a:solidFill>
              </a:rPr>
              <a:t>0.</a:t>
            </a:r>
            <a:r>
              <a:rPr lang="en-US" sz="1400" dirty="0" smtClean="0"/>
              <a:t>	</a:t>
            </a:r>
            <a:r>
              <a:rPr lang="en-US" sz="1400" b="1" dirty="0" smtClean="0"/>
              <a:t> </a:t>
            </a:r>
            <a:r>
              <a:rPr lang="en-US" sz="1400" dirty="0">
                <a:solidFill>
                  <a:schemeClr val="accent1"/>
                </a:solidFill>
              </a:rPr>
              <a:t>Access and control audio output features (volume, mute, speakers and headphones).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11.	 </a:t>
            </a:r>
            <a:r>
              <a:rPr lang="en-US" sz="1400" i="1" dirty="0"/>
              <a:t>Identify icons on desktop. </a:t>
            </a:r>
            <a:endParaRPr lang="en-US" sz="1400" i="1" dirty="0" smtClean="0"/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12"/>
              <a:tabLst>
                <a:tab pos="457200" algn="l"/>
              </a:tabLst>
            </a:pPr>
            <a:r>
              <a:rPr lang="en-US" sz="1400" b="1" i="1" u="sng" dirty="0" smtClean="0"/>
              <a:t>Demonstrate </a:t>
            </a:r>
            <a:r>
              <a:rPr lang="en-US" sz="1400" b="1" i="1" u="sng" dirty="0"/>
              <a:t>ability to trash and retrieve items using the trash or recycle bin.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12"/>
              <a:tabLst>
                <a:tab pos="457200" algn="l"/>
              </a:tabLst>
            </a:pPr>
            <a:r>
              <a:rPr lang="en-US" sz="1400" dirty="0" smtClean="0">
                <a:solidFill>
                  <a:schemeClr val="accent1"/>
                </a:solidFill>
              </a:rPr>
              <a:t>Demonstrate </a:t>
            </a:r>
            <a:r>
              <a:rPr lang="en-US" sz="1400" dirty="0">
                <a:solidFill>
                  <a:schemeClr val="accent1"/>
                </a:solidFill>
              </a:rPr>
              <a:t>understanding that it is possible to customize a computer for increased accessibility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	</a:t>
            </a:r>
            <a:r>
              <a:rPr lang="en-US" sz="1400" dirty="0" smtClean="0">
                <a:solidFill>
                  <a:schemeClr val="accent1"/>
                </a:solidFill>
              </a:rPr>
              <a:t>	(</a:t>
            </a:r>
            <a:r>
              <a:rPr lang="en-US" sz="1400" dirty="0">
                <a:solidFill>
                  <a:schemeClr val="accent1"/>
                </a:solidFill>
              </a:rPr>
              <a:t>customizing a mouse for left-handed use and sensitivity, and changing screen resolution on a monitor).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14. 	Demonstrate </a:t>
            </a:r>
            <a:r>
              <a:rPr lang="en-US" sz="1400" dirty="0"/>
              <a:t>understanding that software programs are upgraded periodically to fix bugs and increase utility,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		and </a:t>
            </a:r>
            <a:r>
              <a:rPr lang="en-US" sz="1400" dirty="0"/>
              <a:t>that different versions may be installed on different computers.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15.	</a:t>
            </a:r>
            <a:r>
              <a:rPr lang="en-US" sz="1400" b="1" i="1" u="sng" dirty="0" smtClean="0"/>
              <a:t>Identify </a:t>
            </a:r>
            <a:r>
              <a:rPr lang="en-US" sz="1400" b="1" i="1" u="sng" dirty="0"/>
              <a:t>mechanisms for storing files (flash drives, hard drives, cloud-based storage). </a:t>
            </a:r>
            <a:endParaRPr lang="en-US" sz="1400" b="1" i="1" u="sng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>
                <a:solidFill>
                  <a:schemeClr val="accent1"/>
                </a:solidFill>
              </a:rPr>
              <a:t>16</a:t>
            </a:r>
            <a:r>
              <a:rPr lang="en-US" sz="1400" dirty="0">
                <a:solidFill>
                  <a:schemeClr val="accent1"/>
                </a:solidFill>
              </a:rPr>
              <a:t>. </a:t>
            </a:r>
            <a:r>
              <a:rPr lang="en-US" sz="1400" dirty="0" smtClean="0">
                <a:solidFill>
                  <a:schemeClr val="accent1"/>
                </a:solidFill>
              </a:rPr>
              <a:t>	</a:t>
            </a:r>
            <a:r>
              <a:rPr lang="en-US" sz="1400" b="1" dirty="0" smtClean="0">
                <a:solidFill>
                  <a:schemeClr val="accent1"/>
                </a:solidFill>
              </a:rPr>
              <a:t>Identify </a:t>
            </a:r>
            <a:r>
              <a:rPr lang="en-US" sz="1400" b="1" dirty="0">
                <a:solidFill>
                  <a:schemeClr val="accent1"/>
                </a:solidFill>
              </a:rPr>
              <a:t>whether or not a computer is connected to the internet. </a:t>
            </a:r>
            <a:endParaRPr lang="en-US" sz="1400" b="1" dirty="0" smtClean="0">
              <a:solidFill>
                <a:schemeClr val="accent1"/>
              </a:solidFill>
            </a:endParaRP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17</a:t>
            </a:r>
            <a:r>
              <a:rPr lang="en-US" sz="1400" dirty="0"/>
              <a:t>. </a:t>
            </a:r>
            <a:r>
              <a:rPr lang="en-US" sz="1400" b="1" i="1" dirty="0" smtClean="0"/>
              <a:t>	</a:t>
            </a:r>
            <a:r>
              <a:rPr lang="en-US" sz="1400" b="1" i="1" u="sng" dirty="0" smtClean="0"/>
              <a:t>Identify </a:t>
            </a:r>
            <a:r>
              <a:rPr lang="en-US" sz="1400" b="1" i="1" u="sng" dirty="0"/>
              <a:t>and locate camera and mic on laptops, tablets. </a:t>
            </a:r>
            <a:endParaRPr lang="en-US" sz="1400" b="1" i="1" u="sng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>
                <a:solidFill>
                  <a:schemeClr val="accent1"/>
                </a:solidFill>
              </a:rPr>
              <a:t>18</a:t>
            </a:r>
            <a:r>
              <a:rPr lang="en-US" sz="1400" dirty="0">
                <a:solidFill>
                  <a:schemeClr val="accent1"/>
                </a:solidFill>
              </a:rPr>
              <a:t>. </a:t>
            </a:r>
            <a:r>
              <a:rPr lang="en-US" sz="1400" dirty="0" smtClean="0">
                <a:solidFill>
                  <a:schemeClr val="accent1"/>
                </a:solidFill>
              </a:rPr>
              <a:t>	Turn </a:t>
            </a:r>
            <a:r>
              <a:rPr lang="en-US" sz="1400" dirty="0">
                <a:solidFill>
                  <a:schemeClr val="accent1"/>
                </a:solidFill>
              </a:rPr>
              <a:t>computer and monitor on and off.</a:t>
            </a:r>
          </a:p>
        </p:txBody>
      </p:sp>
    </p:spTree>
    <p:extLst>
      <p:ext uri="{BB962C8B-B14F-4D97-AF65-F5344CB8AC3E}">
        <p14:creationId xmlns:p14="http://schemas.microsoft.com/office/powerpoint/2010/main" val="133908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134303"/>
            <a:ext cx="10515600" cy="825818"/>
          </a:xfrm>
        </p:spPr>
        <p:txBody>
          <a:bodyPr>
            <a:normAutofit/>
          </a:bodyPr>
          <a:lstStyle/>
          <a:p>
            <a:r>
              <a:rPr lang="en-US" dirty="0" smtClean="0"/>
              <a:t>Unit 1-6 </a:t>
            </a:r>
            <a:r>
              <a:rPr lang="en-US" dirty="0"/>
              <a:t>:</a:t>
            </a:r>
            <a:r>
              <a:rPr lang="en-US" dirty="0" smtClean="0"/>
              <a:t>  Storage Drives and File Movement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3840" y="960121"/>
            <a:ext cx="11811000" cy="33223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12. Demonstrate ability to trash and retrieve items using </a:t>
            </a:r>
            <a:r>
              <a:rPr lang="en-US" dirty="0" smtClean="0"/>
              <a:t>the trash </a:t>
            </a:r>
            <a:r>
              <a:rPr lang="en-US" dirty="0"/>
              <a:t>or recycle bin.</a:t>
            </a:r>
          </a:p>
          <a:p>
            <a:pPr marL="0" indent="0">
              <a:buNone/>
            </a:pPr>
            <a:r>
              <a:rPr lang="en-US" dirty="0"/>
              <a:t>15. Identify mechanisms for storing files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flash drives, </a:t>
            </a:r>
            <a:r>
              <a:rPr lang="en-US" dirty="0" smtClean="0"/>
              <a:t>hard drives</a:t>
            </a:r>
            <a:r>
              <a:rPr lang="en-US" dirty="0"/>
              <a:t>, </a:t>
            </a:r>
            <a:r>
              <a:rPr lang="en-US" dirty="0" smtClean="0"/>
              <a:t>cloud-base storage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17. Identify and locate camera and mic on laptops, tablets.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365760" y="3328333"/>
            <a:ext cx="12176760" cy="1384995"/>
          </a:xfrm>
          <a:prstGeom prst="rect">
            <a:avLst/>
          </a:prstGeom>
        </p:spPr>
        <p:txBody>
          <a:bodyPr wrap="square" numCol="4">
            <a:spAutoFit/>
          </a:bodyPr>
          <a:lstStyle/>
          <a:p>
            <a:r>
              <a:rPr lang="en-US" sz="2800" b="1" dirty="0"/>
              <a:t>hard </a:t>
            </a:r>
            <a:r>
              <a:rPr lang="en-US" sz="2800" b="1" dirty="0" smtClean="0"/>
              <a:t>drive (C:)</a:t>
            </a:r>
          </a:p>
          <a:p>
            <a:r>
              <a:rPr lang="en-US" sz="2800" b="1" dirty="0" smtClean="0"/>
              <a:t>USB </a:t>
            </a:r>
            <a:r>
              <a:rPr lang="en-US" sz="2800" b="1" dirty="0"/>
              <a:t>port</a:t>
            </a:r>
          </a:p>
          <a:p>
            <a:r>
              <a:rPr lang="en-US" sz="2800" b="1" dirty="0"/>
              <a:t>flash drive</a:t>
            </a:r>
          </a:p>
          <a:p>
            <a:r>
              <a:rPr lang="en-US" sz="2800" b="1" dirty="0"/>
              <a:t>cloud drive</a:t>
            </a:r>
          </a:p>
          <a:p>
            <a:r>
              <a:rPr lang="de-DE" sz="2800" b="1" dirty="0" smtClean="0"/>
              <a:t>back-up</a:t>
            </a:r>
          </a:p>
          <a:p>
            <a:endParaRPr lang="de-DE" sz="2800" b="1" dirty="0" smtClean="0"/>
          </a:p>
          <a:p>
            <a:r>
              <a:rPr lang="de-DE" sz="2800" b="1" dirty="0"/>
              <a:t>recycle bin  </a:t>
            </a:r>
          </a:p>
          <a:p>
            <a:r>
              <a:rPr lang="de-DE" sz="2800" b="1" dirty="0" smtClean="0"/>
              <a:t>(Windows)</a:t>
            </a:r>
          </a:p>
          <a:p>
            <a:endParaRPr lang="de-DE" sz="2800" b="1" dirty="0" smtClean="0"/>
          </a:p>
          <a:p>
            <a:r>
              <a:rPr lang="de-DE" sz="2800" b="1" dirty="0" smtClean="0"/>
              <a:t>trash (Mac)</a:t>
            </a:r>
            <a:endParaRPr lang="en-US" sz="66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499360" y="4646593"/>
            <a:ext cx="826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CLOUD Storage  for One Drive or Windows 365 requires a </a:t>
            </a:r>
            <a:r>
              <a:rPr lang="en-US" sz="2000" dirty="0" smtClean="0"/>
              <a:t>Microsoft account </a:t>
            </a:r>
            <a:endParaRPr lang="en-US" sz="2000" dirty="0" smtClean="0"/>
          </a:p>
          <a:p>
            <a:r>
              <a:rPr lang="en-US" sz="2000" dirty="0" smtClean="0"/>
              <a:t>Google Drive </a:t>
            </a:r>
            <a:r>
              <a:rPr lang="en-US" sz="2000" dirty="0" smtClean="0"/>
              <a:t>requires </a:t>
            </a:r>
            <a:r>
              <a:rPr lang="en-US" sz="2000" dirty="0" smtClean="0"/>
              <a:t>a Google  account</a:t>
            </a:r>
          </a:p>
          <a:p>
            <a:r>
              <a:rPr lang="en-US" sz="2000" dirty="0" smtClean="0"/>
              <a:t>DROP BOX is another APP for Cloud Storage </a:t>
            </a:r>
            <a:endParaRPr lang="en-US" sz="2000" dirty="0"/>
          </a:p>
        </p:txBody>
      </p:sp>
      <p:pic>
        <p:nvPicPr>
          <p:cNvPr id="2052" name="Picture 4" descr="The Best Cloud Storage and File-Sharing Services for 2023 | PCMa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42" b="27088"/>
          <a:stretch/>
        </p:blipFill>
        <p:spPr bwMode="auto">
          <a:xfrm>
            <a:off x="3425190" y="6040955"/>
            <a:ext cx="30289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60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" y="195898"/>
            <a:ext cx="5105400" cy="873997"/>
          </a:xfrm>
        </p:spPr>
        <p:txBody>
          <a:bodyPr/>
          <a:lstStyle/>
          <a:p>
            <a:r>
              <a:rPr lang="en-US" dirty="0" smtClean="0"/>
              <a:t>Storage / Disk Icons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3600" y="182540"/>
            <a:ext cx="6271373" cy="6126820"/>
          </a:xfrm>
          <a:prstGeom prst="rect">
            <a:avLst/>
          </a:prstGeom>
        </p:spPr>
      </p:pic>
      <p:sp>
        <p:nvSpPr>
          <p:cNvPr id="5" name="AutoShape 2" descr="Cannot Find Recycle Bin On Your Windows Desktop? Do Not Panic, Follow These  Steps - News1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8572" t="19208" r="18139" b="16793"/>
          <a:stretch/>
        </p:blipFill>
        <p:spPr>
          <a:xfrm>
            <a:off x="10546081" y="4282441"/>
            <a:ext cx="1356360" cy="1371600"/>
          </a:xfrm>
          <a:prstGeom prst="rect">
            <a:avLst/>
          </a:prstGeom>
        </p:spPr>
      </p:pic>
      <p:sp>
        <p:nvSpPr>
          <p:cNvPr id="7" name="AutoShape 4" descr="Onedrive Logo Microsoft - One Drive Icon Transparent Transparent PNG -  565x565 - Free Download on Nice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75" y="4784093"/>
            <a:ext cx="2409825" cy="1895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69270" y="4536443"/>
            <a:ext cx="10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Microsoft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4916" y="4968241"/>
            <a:ext cx="2143125" cy="2143125"/>
          </a:xfrm>
          <a:prstGeom prst="rect">
            <a:avLst/>
          </a:prstGeom>
        </p:spPr>
      </p:pic>
      <p:pic>
        <p:nvPicPr>
          <p:cNvPr id="1030" name="Picture 6" descr="SanDisk Ultra® Plus MicroSDHC™ UHS-I Card, 32GB with Adapt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52" y="2142253"/>
            <a:ext cx="1942624" cy="194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54568" y="1938338"/>
            <a:ext cx="142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 CARD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/>
          <a:srcRect r="1394" b="20302"/>
          <a:stretch/>
        </p:blipFill>
        <p:spPr>
          <a:xfrm>
            <a:off x="2619700" y="1956359"/>
            <a:ext cx="2329260" cy="188261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90724" y="942559"/>
            <a:ext cx="3228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Internal and External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616559" y="1323044"/>
            <a:ext cx="1380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Backups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298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121285"/>
            <a:ext cx="10515600" cy="610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Handout – A : Camera and Microphone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555" b="53795"/>
          <a:stretch/>
        </p:blipFill>
        <p:spPr>
          <a:xfrm>
            <a:off x="121920" y="731520"/>
            <a:ext cx="6336030" cy="257556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59120"/>
          <a:stretch/>
        </p:blipFill>
        <p:spPr>
          <a:xfrm>
            <a:off x="4568189" y="3733800"/>
            <a:ext cx="7232301" cy="295655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26102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Handout </a:t>
            </a:r>
            <a:r>
              <a:rPr lang="en-US" b="1" dirty="0" smtClean="0"/>
              <a:t>B - </a:t>
            </a:r>
            <a:r>
              <a:rPr lang="en-US" dirty="0" smtClean="0"/>
              <a:t>Learning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875520" cy="3066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Take a photo.</a:t>
            </a:r>
          </a:p>
          <a:p>
            <a:pPr marL="0" indent="0">
              <a:buNone/>
            </a:pPr>
            <a:r>
              <a:rPr lang="en-US" dirty="0"/>
              <a:t>2. Save it to the desktop (hard drive) </a:t>
            </a:r>
            <a:r>
              <a:rPr lang="en-US" dirty="0" smtClean="0"/>
              <a:t>with your </a:t>
            </a:r>
            <a:r>
              <a:rPr lang="en-US" dirty="0"/>
              <a:t>name.</a:t>
            </a:r>
          </a:p>
          <a:p>
            <a:pPr marL="0" indent="0">
              <a:buNone/>
            </a:pPr>
            <a:r>
              <a:rPr lang="en-US" dirty="0"/>
              <a:t>3. Make a recording.</a:t>
            </a:r>
          </a:p>
          <a:p>
            <a:pPr marL="0" indent="0">
              <a:buNone/>
            </a:pPr>
            <a:r>
              <a:rPr lang="en-US" dirty="0"/>
              <a:t>4. Save it to the desktop (hard drive) </a:t>
            </a:r>
            <a:r>
              <a:rPr lang="en-US" dirty="0" smtClean="0"/>
              <a:t>with your </a:t>
            </a:r>
            <a:r>
              <a:rPr lang="en-US" dirty="0"/>
              <a:t>name.</a:t>
            </a:r>
          </a:p>
          <a:p>
            <a:pPr marL="0" indent="0">
              <a:buNone/>
            </a:pPr>
            <a:r>
              <a:rPr lang="en-US" dirty="0"/>
              <a:t>5. Show the teacher.</a:t>
            </a:r>
          </a:p>
          <a:p>
            <a:pPr marL="0" indent="0">
              <a:buNone/>
            </a:pPr>
            <a:r>
              <a:rPr lang="en-US" dirty="0"/>
              <a:t>6. Move both files to the recycle bin/trash.</a:t>
            </a:r>
          </a:p>
        </p:txBody>
      </p:sp>
    </p:spTree>
    <p:extLst>
      <p:ext uri="{BB962C8B-B14F-4D97-AF65-F5344CB8AC3E}">
        <p14:creationId xmlns:p14="http://schemas.microsoft.com/office/powerpoint/2010/main" val="1922026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" y="106680"/>
            <a:ext cx="10515600" cy="4235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Activity - </a:t>
            </a:r>
            <a:r>
              <a:rPr lang="en-US" b="1" dirty="0">
                <a:latin typeface="Lato-Bold"/>
              </a:rPr>
              <a:t>We will learn to</a:t>
            </a:r>
            <a:r>
              <a:rPr lang="en-US" b="1" dirty="0" smtClean="0">
                <a:latin typeface="Lato-Bold"/>
              </a:rPr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" y="626109"/>
            <a:ext cx="11849686" cy="1325783"/>
          </a:xfrm>
        </p:spPr>
        <p:txBody>
          <a:bodyPr>
            <a:noAutofit/>
          </a:bodyPr>
          <a:lstStyle/>
          <a:p>
            <a:r>
              <a:rPr lang="en-US" dirty="0"/>
              <a:t>T</a:t>
            </a:r>
            <a:r>
              <a:rPr lang="en-US" dirty="0" smtClean="0"/>
              <a:t>ake </a:t>
            </a:r>
            <a:r>
              <a:rPr lang="en-US" dirty="0"/>
              <a:t>a photo </a:t>
            </a:r>
            <a:endParaRPr lang="en-US" dirty="0" smtClean="0"/>
          </a:p>
          <a:p>
            <a:r>
              <a:rPr lang="en-US" dirty="0" smtClean="0"/>
              <a:t>Record </a:t>
            </a:r>
            <a:r>
              <a:rPr lang="en-US" dirty="0"/>
              <a:t>voice </a:t>
            </a:r>
            <a:endParaRPr lang="en-US" dirty="0" smtClean="0"/>
          </a:p>
          <a:p>
            <a:r>
              <a:rPr lang="en-US" dirty="0" smtClean="0"/>
              <a:t>Screen capture</a:t>
            </a:r>
          </a:p>
          <a:p>
            <a:r>
              <a:rPr lang="en-US" dirty="0"/>
              <a:t>S</a:t>
            </a:r>
            <a:r>
              <a:rPr lang="en-US" dirty="0" smtClean="0"/>
              <a:t>ave </a:t>
            </a:r>
            <a:r>
              <a:rPr lang="en-US" dirty="0"/>
              <a:t>a photo/recording to the desktop, a </a:t>
            </a:r>
            <a:r>
              <a:rPr lang="en-US" b="1" dirty="0"/>
              <a:t>USB drive </a:t>
            </a:r>
            <a:r>
              <a:rPr lang="en-US" dirty="0"/>
              <a:t>, and the </a:t>
            </a:r>
            <a:r>
              <a:rPr lang="en-US" b="1" dirty="0"/>
              <a:t>Cloud </a:t>
            </a:r>
            <a:r>
              <a:rPr lang="en-US" dirty="0"/>
              <a:t>.</a:t>
            </a:r>
          </a:p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the </a:t>
            </a:r>
            <a:r>
              <a:rPr lang="en-US" b="1" dirty="0"/>
              <a:t>recycle bin </a:t>
            </a:r>
            <a:r>
              <a:rPr lang="en-US" b="1" dirty="0" smtClean="0"/>
              <a:t>/ Trash </a:t>
            </a:r>
            <a:r>
              <a:rPr lang="en-US" dirty="0" smtClean="0"/>
              <a:t>in </a:t>
            </a:r>
            <a:r>
              <a:rPr lang="en-US" dirty="0"/>
              <a:t>order to remove files.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460" y="3495576"/>
            <a:ext cx="118496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 Special Control / Hot Keys: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CTRL+C	CTRL+V	CTRL+X	CTRL+Z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Copy		Paste		Cut		UNDO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106487" y="530225"/>
            <a:ext cx="6039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May not work on School Lab Computers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1359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69" y="182245"/>
            <a:ext cx="10515600" cy="6864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Handout – C Storage Hardware Quiz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7363" b="51426"/>
          <a:stretch/>
        </p:blipFill>
        <p:spPr>
          <a:xfrm>
            <a:off x="153769" y="1477328"/>
            <a:ext cx="5998358" cy="408527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t="51335" r="14828"/>
          <a:stretch/>
        </p:blipFill>
        <p:spPr>
          <a:xfrm>
            <a:off x="6554569" y="1477328"/>
            <a:ext cx="5504798" cy="408527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7642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353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Lato-Bold</vt:lpstr>
      <vt:lpstr>Office Theme</vt:lpstr>
      <vt:lpstr>Basic Computer Skills  Unit: 1 – 6 Storage Drives and File Management</vt:lpstr>
      <vt:lpstr>Warm-up:</vt:lpstr>
      <vt:lpstr>Basic Hardware Skills and Objectives</vt:lpstr>
      <vt:lpstr>Unit 1-6 :  Storage Drives and File Movement</vt:lpstr>
      <vt:lpstr>Storage / Disk Icons</vt:lpstr>
      <vt:lpstr>Handout – A : Camera and Microphone</vt:lpstr>
      <vt:lpstr>Handout B - Learning Activities</vt:lpstr>
      <vt:lpstr>Learning Activity - We will learn to: </vt:lpstr>
      <vt:lpstr>Handout – C Storage Hardware Quiz</vt:lpstr>
      <vt:lpstr>Handout D – Math the Icon, Word, and Definition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79</cp:revision>
  <dcterms:created xsi:type="dcterms:W3CDTF">2023-08-15T18:20:15Z</dcterms:created>
  <dcterms:modified xsi:type="dcterms:W3CDTF">2023-11-12T16:59:59Z</dcterms:modified>
</cp:coreProperties>
</file>